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0" r:id="rId5"/>
    <p:sldId id="265" r:id="rId6"/>
    <p:sldId id="281" r:id="rId7"/>
    <p:sldId id="282" r:id="rId8"/>
    <p:sldId id="283" r:id="rId9"/>
    <p:sldId id="278" r:id="rId10"/>
    <p:sldId id="284" r:id="rId11"/>
    <p:sldId id="285" r:id="rId12"/>
    <p:sldId id="286" r:id="rId13"/>
    <p:sldId id="287" r:id="rId14"/>
    <p:sldId id="288" r:id="rId15"/>
    <p:sldId id="290" r:id="rId16"/>
    <p:sldId id="291"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21" d="100"/>
          <a:sy n="121" d="100"/>
        </p:scale>
        <p:origin x="9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891F3-9153-42C8-9414-2A782DBE227E}"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0E474-423D-4CDE-BFE9-0135D74130F9}" type="slidenum">
              <a:rPr lang="en-US" smtClean="0"/>
              <a:t>‹#›</a:t>
            </a:fld>
            <a:endParaRPr lang="en-US"/>
          </a:p>
        </p:txBody>
      </p:sp>
    </p:spTree>
    <p:extLst>
      <p:ext uri="{BB962C8B-B14F-4D97-AF65-F5344CB8AC3E}">
        <p14:creationId xmlns:p14="http://schemas.microsoft.com/office/powerpoint/2010/main" val="86320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ib.montana.edu/services/research-and-instruction/tutorials/identifyingkeywords/story.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Taylor Moorman, and I am a librarian here at Montana State University Library. Today, I will be taking you through a lesson plan designed for faculty teaching research skills in online spaces. This lesson plan focuses on how faculty can help students learn to select keywords for their research projects. Let’s get started!</a:t>
            </a:r>
          </a:p>
          <a:p>
            <a:endParaRPr lang="en-US" dirty="0"/>
          </a:p>
        </p:txBody>
      </p:sp>
      <p:sp>
        <p:nvSpPr>
          <p:cNvPr id="4" name="Slide Number Placeholder 3"/>
          <p:cNvSpPr>
            <a:spLocks noGrp="1"/>
          </p:cNvSpPr>
          <p:nvPr>
            <p:ph type="sldNum" sz="quarter" idx="5"/>
          </p:nvPr>
        </p:nvSpPr>
        <p:spPr/>
        <p:txBody>
          <a:bodyPr/>
          <a:lstStyle/>
          <a:p>
            <a:fld id="{1950E474-423D-4CDE-BFE9-0135D74130F9}" type="slidenum">
              <a:rPr lang="en-US" smtClean="0"/>
              <a:t>1</a:t>
            </a:fld>
            <a:endParaRPr lang="en-US"/>
          </a:p>
        </p:txBody>
      </p:sp>
    </p:spTree>
    <p:extLst>
      <p:ext uri="{BB962C8B-B14F-4D97-AF65-F5344CB8AC3E}">
        <p14:creationId xmlns:p14="http://schemas.microsoft.com/office/powerpoint/2010/main" val="92981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suggested homework, the MSU Library has created a Brainstorming Keywords Worksheet. The link on this slide will take you to this resource. In combination with the Keywords tutorial, this worksheet will help set up keywords for their  searching, working through synonyms and related terms, and then combining keywords for a search. This worksheet does ask for a thesis or research question to get started, so it is a good follow-up to the Choosing a Topic lesson plan in this series, which, through the tutorial and worksheet, helps move students from a topic to a research question. </a:t>
            </a:r>
          </a:p>
        </p:txBody>
      </p:sp>
      <p:sp>
        <p:nvSpPr>
          <p:cNvPr id="4" name="Slide Number Placeholder 3"/>
          <p:cNvSpPr>
            <a:spLocks noGrp="1"/>
          </p:cNvSpPr>
          <p:nvPr>
            <p:ph type="sldNum" sz="quarter" idx="5"/>
          </p:nvPr>
        </p:nvSpPr>
        <p:spPr/>
        <p:txBody>
          <a:bodyPr/>
          <a:lstStyle/>
          <a:p>
            <a:fld id="{1950E474-423D-4CDE-BFE9-0135D74130F9}" type="slidenum">
              <a:rPr lang="en-US" smtClean="0"/>
              <a:t>10</a:t>
            </a:fld>
            <a:endParaRPr lang="en-US"/>
          </a:p>
        </p:txBody>
      </p:sp>
    </p:spTree>
    <p:extLst>
      <p:ext uri="{BB962C8B-B14F-4D97-AF65-F5344CB8AC3E}">
        <p14:creationId xmlns:p14="http://schemas.microsoft.com/office/powerpoint/2010/main" val="151534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MSU Library subscribes to Credo </a:t>
            </a:r>
            <a:r>
              <a:rPr lang="en-US" sz="1200" i="1" dirty="0">
                <a:effectLst/>
                <a:latin typeface="Times New Roman" panose="02020603050405020304" pitchFamily="18" charset="0"/>
                <a:ea typeface="Times New Roman" panose="02020603050405020304" pitchFamily="18" charset="0"/>
              </a:rPr>
              <a:t>Information Literacy - CORE </a:t>
            </a:r>
            <a:r>
              <a:rPr lang="en-US" sz="1200" dirty="0">
                <a:effectLst/>
                <a:latin typeface="Times New Roman" panose="02020603050405020304" pitchFamily="18" charset="0"/>
                <a:ea typeface="Times New Roman" panose="02020603050405020304" pitchFamily="18" charset="0"/>
              </a:rPr>
              <a:t> multimedia content. The </a:t>
            </a:r>
            <a:r>
              <a:rPr lang="en-US" sz="1200" b="1" dirty="0">
                <a:effectLst/>
                <a:latin typeface="Times New Roman" panose="02020603050405020304" pitchFamily="18" charset="0"/>
                <a:ea typeface="Times New Roman" panose="02020603050405020304" pitchFamily="18" charset="0"/>
              </a:rPr>
              <a:t>videos, interactive tutorials, and quizzes </a:t>
            </a:r>
            <a:r>
              <a:rPr lang="en-US" sz="1200" dirty="0">
                <a:effectLst/>
                <a:latin typeface="Times New Roman" panose="02020603050405020304" pitchFamily="18" charset="0"/>
                <a:ea typeface="Times New Roman" panose="02020603050405020304" pitchFamily="18" charset="0"/>
              </a:rPr>
              <a:t>use innovative technology and proven pedagogy to build essential research, information literacy and critical-thinking skills. If you’d like to explore these additional resources for keywords and search terms, please click the link on the slide!</a:t>
            </a:r>
          </a:p>
          <a:p>
            <a:endParaRPr lang="en-US" dirty="0"/>
          </a:p>
        </p:txBody>
      </p:sp>
      <p:sp>
        <p:nvSpPr>
          <p:cNvPr id="4" name="Slide Number Placeholder 3"/>
          <p:cNvSpPr>
            <a:spLocks noGrp="1"/>
          </p:cNvSpPr>
          <p:nvPr>
            <p:ph type="sldNum" sz="quarter" idx="5"/>
          </p:nvPr>
        </p:nvSpPr>
        <p:spPr/>
        <p:txBody>
          <a:bodyPr/>
          <a:lstStyle/>
          <a:p>
            <a:fld id="{1950E474-423D-4CDE-BFE9-0135D74130F9}" type="slidenum">
              <a:rPr lang="en-US" smtClean="0"/>
              <a:t>11</a:t>
            </a:fld>
            <a:endParaRPr lang="en-US"/>
          </a:p>
        </p:txBody>
      </p:sp>
    </p:spTree>
    <p:extLst>
      <p:ext uri="{BB962C8B-B14F-4D97-AF65-F5344CB8AC3E}">
        <p14:creationId xmlns:p14="http://schemas.microsoft.com/office/powerpoint/2010/main" val="2462154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We’d love to hear how these resources were used by your students. We do have a Student Feedback Survey for Library and Research Instruction, which helps us improve our student-focused tutorials to make them more useful for our campus student community. If you’d like to know the results of this survey for your class, please reach out! We can share anonymized results by class.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6661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also love to hear from you! As the MSU Library develops resources to help faculty teach research in online spaces across campus, let us know how we can improve! If you’d prefer not to take a survey, you can reach out directly through the Ask the Library link on this slide, which connects to the librarians in a variety of ways.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1406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so much for your time and attention today! We hope that the resources gathered on these slides help you as you teach research skills to students in your online course. Please don’t hesitate to reach out using the link on this slide. We look forward to hearing from you. </a:t>
            </a:r>
          </a:p>
          <a:p>
            <a:endParaRPr lang="en-US" dirty="0"/>
          </a:p>
        </p:txBody>
      </p:sp>
      <p:sp>
        <p:nvSpPr>
          <p:cNvPr id="4" name="Slide Number Placeholder 3"/>
          <p:cNvSpPr>
            <a:spLocks noGrp="1"/>
          </p:cNvSpPr>
          <p:nvPr>
            <p:ph type="sldNum" sz="quarter" idx="5"/>
          </p:nvPr>
        </p:nvSpPr>
        <p:spPr/>
        <p:txBody>
          <a:bodyPr/>
          <a:lstStyle/>
          <a:p>
            <a:fld id="{1950E474-423D-4CDE-BFE9-0135D74130F9}" type="slidenum">
              <a:rPr lang="en-US" smtClean="0"/>
              <a:t>14</a:t>
            </a:fld>
            <a:endParaRPr lang="en-US"/>
          </a:p>
        </p:txBody>
      </p:sp>
    </p:spTree>
    <p:extLst>
      <p:ext uri="{BB962C8B-B14F-4D97-AF65-F5344CB8AC3E}">
        <p14:creationId xmlns:p14="http://schemas.microsoft.com/office/powerpoint/2010/main" val="194621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Upon completion of the lesson plan and activities that I will be describing today, students should be able to identify both broad and narrow keywords as well as synonyms that are related to their research topic or question to effectively find relevant information.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Association for College and Research Libraries has developed a robust framework for Information Literacy in Higher Education. Keyword development falls under the Frame of Strategic Exploration. Please click the link above for more information on this framework, and we’ll also go over some of why it matters in the next two slides. </a:t>
            </a:r>
          </a:p>
          <a:p>
            <a:endParaRPr lang="en-US" dirty="0"/>
          </a:p>
        </p:txBody>
      </p:sp>
      <p:sp>
        <p:nvSpPr>
          <p:cNvPr id="4" name="Slide Number Placeholder 3"/>
          <p:cNvSpPr>
            <a:spLocks noGrp="1"/>
          </p:cNvSpPr>
          <p:nvPr>
            <p:ph type="sldNum" sz="quarter" idx="5"/>
          </p:nvPr>
        </p:nvSpPr>
        <p:spPr/>
        <p:txBody>
          <a:bodyPr/>
          <a:lstStyle/>
          <a:p>
            <a:fld id="{1950E474-423D-4CDE-BFE9-0135D74130F9}" type="slidenum">
              <a:rPr lang="en-US" smtClean="0"/>
              <a:t>3</a:t>
            </a:fld>
            <a:endParaRPr lang="en-US"/>
          </a:p>
        </p:txBody>
      </p:sp>
    </p:spTree>
    <p:extLst>
      <p:ext uri="{BB962C8B-B14F-4D97-AF65-F5344CB8AC3E}">
        <p14:creationId xmlns:p14="http://schemas.microsoft.com/office/powerpoint/2010/main" val="289221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research process, ACRL defines Strategic Exploration as understanding that  “</a:t>
            </a:r>
            <a:r>
              <a:rPr lang="en-US" b="1" dirty="0"/>
              <a:t>Searching for information is often nonlinear and iterative, requiring the evaluation of a range of information sources and the mental flexibility to pursue alternate avenues as new understanding develops.” </a:t>
            </a:r>
            <a:r>
              <a:rPr lang="en-US" b="0" dirty="0"/>
              <a:t>According to ACRL, learners who are developing their information literate abilities have many dispositions such as: exhibiting mental flexibility and creativity and understanding that first attempts in searching are not always going to return useful information. </a:t>
            </a:r>
            <a:endParaRPr lang="en-US" dirty="0"/>
          </a:p>
        </p:txBody>
      </p:sp>
      <p:sp>
        <p:nvSpPr>
          <p:cNvPr id="4" name="Slide Number Placeholder 3"/>
          <p:cNvSpPr>
            <a:spLocks noGrp="1"/>
          </p:cNvSpPr>
          <p:nvPr>
            <p:ph type="sldNum" sz="quarter" idx="5"/>
          </p:nvPr>
        </p:nvSpPr>
        <p:spPr/>
        <p:txBody>
          <a:bodyPr/>
          <a:lstStyle/>
          <a:p>
            <a:fld id="{1950E474-423D-4CDE-BFE9-0135D74130F9}" type="slidenum">
              <a:rPr lang="en-US" smtClean="0"/>
              <a:t>4</a:t>
            </a:fld>
            <a:endParaRPr lang="en-US"/>
          </a:p>
        </p:txBody>
      </p:sp>
    </p:spTree>
    <p:extLst>
      <p:ext uri="{BB962C8B-B14F-4D97-AF65-F5344CB8AC3E}">
        <p14:creationId xmlns:p14="http://schemas.microsoft.com/office/powerpoint/2010/main" val="72521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ACRL also identifies specific practices expected of learners as they develop their information literacy skills including: determining the scope of the work of meeting their information needs, using brainstorming and evaluative thinking (divergent and convergent, in ACRL’s framework) while searching, and using different types of searching (keywords, natural language, controlled vocabulary) when needed</a:t>
            </a:r>
          </a:p>
        </p:txBody>
      </p:sp>
      <p:sp>
        <p:nvSpPr>
          <p:cNvPr id="4" name="Slide Number Placeholder 3"/>
          <p:cNvSpPr>
            <a:spLocks noGrp="1"/>
          </p:cNvSpPr>
          <p:nvPr>
            <p:ph type="sldNum" sz="quarter" idx="5"/>
          </p:nvPr>
        </p:nvSpPr>
        <p:spPr/>
        <p:txBody>
          <a:bodyPr/>
          <a:lstStyle/>
          <a:p>
            <a:fld id="{1950E474-423D-4CDE-BFE9-0135D74130F9}" type="slidenum">
              <a:rPr lang="en-US" smtClean="0"/>
              <a:t>5</a:t>
            </a:fld>
            <a:endParaRPr lang="en-US"/>
          </a:p>
        </p:txBody>
      </p:sp>
    </p:spTree>
    <p:extLst>
      <p:ext uri="{BB962C8B-B14F-4D97-AF65-F5344CB8AC3E}">
        <p14:creationId xmlns:p14="http://schemas.microsoft.com/office/powerpoint/2010/main" val="338790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ba3f769e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ba3f769e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fontAlgn="base">
              <a:spcBef>
                <a:spcPts val="0"/>
              </a:spcBef>
              <a:spcAft>
                <a:spcPts val="0"/>
              </a:spcAft>
              <a:buFont typeface="Symbol" panose="05050102010706020507" pitchFamily="18" charset="2"/>
              <a:buChar char=""/>
            </a:pPr>
            <a:r>
              <a:rPr lang="en-US" dirty="0"/>
              <a:t>Let’s talk about teaching students how to find their keywords. </a:t>
            </a:r>
            <a:r>
              <a:rPr lang="en-US" sz="1100" dirty="0">
                <a:effectLst/>
                <a:latin typeface="Times New Roman" panose="02020603050405020304" pitchFamily="18" charset="0"/>
                <a:ea typeface="Times New Roman" panose="02020603050405020304" pitchFamily="18" charset="0"/>
              </a:rPr>
              <a:t>Ask students to watch the following tutorial in place of recorded lecture</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spcBef>
                <a:spcPts val="0"/>
              </a:spcBef>
              <a:spcAft>
                <a:spcPts val="0"/>
              </a:spcAft>
              <a:buFont typeface="Courier New" panose="02070309020205020404" pitchFamily="49" charset="0"/>
              <a:buChar char="o"/>
            </a:pPr>
            <a:r>
              <a:rPr lang="en-US" sz="1100" u="sng" dirty="0">
                <a:solidFill>
                  <a:srgbClr val="0000FF"/>
                </a:solidFill>
                <a:effectLst/>
                <a:latin typeface="Times New Roman" panose="02020603050405020304" pitchFamily="18" charset="0"/>
                <a:ea typeface="Times New Roman" panose="02020603050405020304" pitchFamily="18" charset="0"/>
                <a:hlinkClick r:id="rId3"/>
              </a:rPr>
              <a:t>Identifying Keywords</a:t>
            </a:r>
            <a:r>
              <a:rPr lang="en-US" sz="1100" dirty="0">
                <a:solidFill>
                  <a:srgbClr val="FF0000"/>
                </a:solidFill>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(5 minutes)</a:t>
            </a:r>
            <a:endParaRPr lang="en-US" sz="1200" dirty="0">
              <a:effectLst/>
              <a:latin typeface="Times New Roman" panose="02020603050405020304" pitchFamily="18" charset="0"/>
              <a:ea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This tutorial will show students how to identify the main concepts of their research and turn them into searchable terms, including major concepts, broad keywords, and synonyms.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Includes PRACTICE ACTIVITY at the end of the tutorial.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ba3f769e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ba3f769e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you’d like to provide access to this tutorial within your Brightspace course, click the link above for detailed instructions on how to embed the “Refining Your Research Topic” tutorial directly in your course shell.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002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ba3f769e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ba3f769e1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Create a Discussion Board within Brightspace for Keywords.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Ask students: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What is your research question? Using the information from the MSU Library tutorial, identify the major concepts of this question and share them here. List the keywords for this question along with at least one synonym for each. This will be your roadmap for your information searching.</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34774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your students work through the research process, they may have more questions or want to explore further. We have developed resources your students can use in your course and through their duration as a student at MSU to help them develop as researchers. They can get help and additional resources on the MSU Library Research Guide, which is linked in the slide shown. The Keywords section has materials to help them move from identifying keywords that are appropriate for their topics, connecting keywords for more effective searching, and additional tips on using keywords to find the information they are seeking. </a:t>
            </a:r>
            <a:endParaRPr dirty="0"/>
          </a:p>
        </p:txBody>
      </p:sp>
    </p:spTree>
    <p:extLst>
      <p:ext uri="{BB962C8B-B14F-4D97-AF65-F5344CB8AC3E}">
        <p14:creationId xmlns:p14="http://schemas.microsoft.com/office/powerpoint/2010/main" val="391163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8A2C-84C3-B94E-23E0-E2317BED7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3C89AF-FE62-C0DD-078F-89D18CF00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9EE35-0FC6-A9C6-2AAB-52FDA96AC4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79E3DD6-4250-C6ED-527C-852BAAA0E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6D891-0C3D-74E8-5F52-B214BFF20B57}"/>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25133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FA236-9D0A-1EB9-49E7-67221605B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C949A9-749C-0281-9D71-F755F571F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55718-E0E1-01B2-0D78-B47015BF1B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93B8B4-5DB1-87C7-FB66-ADEF1F74B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0C81D-BE49-A40B-ACEF-D15035DD84AB}"/>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00428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BAA0E-0CB4-06FB-7932-7519119AD5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E40F6-A5D3-93EA-A34B-30C2C48AB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14523-1B39-2D27-6F56-DD28F7D41AB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6D1AA39-E36A-7DC9-A4C6-22CE06B05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38AAC-2BDE-CE2F-EC6F-4ED2C48C2C90}"/>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276444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5"/>
        <p:cNvGrpSpPr/>
        <p:nvPr/>
      </p:nvGrpSpPr>
      <p:grpSpPr>
        <a:xfrm>
          <a:off x="0" y="0"/>
          <a:ext cx="0" cy="0"/>
          <a:chOff x="0" y="0"/>
          <a:chExt cx="0" cy="0"/>
        </a:xfrm>
      </p:grpSpPr>
      <p:sp>
        <p:nvSpPr>
          <p:cNvPr id="146" name="Google Shape;146;p13"/>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13"/>
          <p:cNvSpPr txBox="1">
            <a:spLocks noGrp="1"/>
          </p:cNvSpPr>
          <p:nvPr>
            <p:ph type="title" idx="2"/>
          </p:nvPr>
        </p:nvSpPr>
        <p:spPr>
          <a:xfrm>
            <a:off x="1964035" y="2409200"/>
            <a:ext cx="3436000" cy="5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8" name="Google Shape;148;p13"/>
          <p:cNvSpPr txBox="1">
            <a:spLocks noGrp="1"/>
          </p:cNvSpPr>
          <p:nvPr>
            <p:ph type="subTitle" idx="1"/>
          </p:nvPr>
        </p:nvSpPr>
        <p:spPr>
          <a:xfrm>
            <a:off x="1964035" y="3031600"/>
            <a:ext cx="3436000" cy="5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9" name="Google Shape;149;p13"/>
          <p:cNvSpPr txBox="1">
            <a:spLocks noGrp="1"/>
          </p:cNvSpPr>
          <p:nvPr>
            <p:ph type="title" idx="3"/>
          </p:nvPr>
        </p:nvSpPr>
        <p:spPr>
          <a:xfrm>
            <a:off x="6791967" y="2409200"/>
            <a:ext cx="3436000" cy="5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0" name="Google Shape;150;p13"/>
          <p:cNvSpPr txBox="1">
            <a:spLocks noGrp="1"/>
          </p:cNvSpPr>
          <p:nvPr>
            <p:ph type="subTitle" idx="4"/>
          </p:nvPr>
        </p:nvSpPr>
        <p:spPr>
          <a:xfrm>
            <a:off x="6791967" y="3031600"/>
            <a:ext cx="3436000" cy="5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1" name="Google Shape;151;p13"/>
          <p:cNvSpPr txBox="1">
            <a:spLocks noGrp="1"/>
          </p:cNvSpPr>
          <p:nvPr>
            <p:ph type="title" idx="5"/>
          </p:nvPr>
        </p:nvSpPr>
        <p:spPr>
          <a:xfrm>
            <a:off x="6791967" y="4644567"/>
            <a:ext cx="3436000" cy="5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2" name="Google Shape;152;p13"/>
          <p:cNvSpPr txBox="1">
            <a:spLocks noGrp="1"/>
          </p:cNvSpPr>
          <p:nvPr>
            <p:ph type="subTitle" idx="6"/>
          </p:nvPr>
        </p:nvSpPr>
        <p:spPr>
          <a:xfrm>
            <a:off x="6791967" y="5262567"/>
            <a:ext cx="3436000" cy="5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13"/>
          <p:cNvSpPr txBox="1">
            <a:spLocks noGrp="1"/>
          </p:cNvSpPr>
          <p:nvPr>
            <p:ph type="title" idx="7"/>
          </p:nvPr>
        </p:nvSpPr>
        <p:spPr>
          <a:xfrm>
            <a:off x="1964035" y="4689833"/>
            <a:ext cx="3436000" cy="5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4" name="Google Shape;154;p13"/>
          <p:cNvSpPr txBox="1">
            <a:spLocks noGrp="1"/>
          </p:cNvSpPr>
          <p:nvPr>
            <p:ph type="subTitle" idx="8"/>
          </p:nvPr>
        </p:nvSpPr>
        <p:spPr>
          <a:xfrm>
            <a:off x="1964035" y="5262567"/>
            <a:ext cx="3436000" cy="5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13"/>
          <p:cNvSpPr txBox="1">
            <a:spLocks noGrp="1"/>
          </p:cNvSpPr>
          <p:nvPr>
            <p:ph type="title" idx="9" hasCustomPrompt="1"/>
          </p:nvPr>
        </p:nvSpPr>
        <p:spPr>
          <a:xfrm>
            <a:off x="1964035" y="1821399"/>
            <a:ext cx="3436000" cy="6444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56" name="Google Shape;156;p13"/>
          <p:cNvSpPr txBox="1">
            <a:spLocks noGrp="1"/>
          </p:cNvSpPr>
          <p:nvPr>
            <p:ph type="title" idx="13" hasCustomPrompt="1"/>
          </p:nvPr>
        </p:nvSpPr>
        <p:spPr>
          <a:xfrm>
            <a:off x="6791967" y="1808233"/>
            <a:ext cx="3436000" cy="6444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57" name="Google Shape;157;p13"/>
          <p:cNvSpPr txBox="1">
            <a:spLocks noGrp="1"/>
          </p:cNvSpPr>
          <p:nvPr>
            <p:ph type="title" idx="14" hasCustomPrompt="1"/>
          </p:nvPr>
        </p:nvSpPr>
        <p:spPr>
          <a:xfrm>
            <a:off x="1964035" y="4088867"/>
            <a:ext cx="3436000" cy="6444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58" name="Google Shape;158;p13"/>
          <p:cNvSpPr txBox="1">
            <a:spLocks noGrp="1"/>
          </p:cNvSpPr>
          <p:nvPr>
            <p:ph type="title" idx="15" hasCustomPrompt="1"/>
          </p:nvPr>
        </p:nvSpPr>
        <p:spPr>
          <a:xfrm>
            <a:off x="6791967" y="4047967"/>
            <a:ext cx="3436000" cy="6576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t>xx%</a:t>
            </a:r>
          </a:p>
        </p:txBody>
      </p:sp>
      <p:sp>
        <p:nvSpPr>
          <p:cNvPr id="159" name="Google Shape;159;p13"/>
          <p:cNvSpPr/>
          <p:nvPr/>
        </p:nvSpPr>
        <p:spPr>
          <a:xfrm flipH="1">
            <a:off x="-1057766" y="4923801"/>
            <a:ext cx="2858353" cy="2108216"/>
          </a:xfrm>
          <a:custGeom>
            <a:avLst/>
            <a:gdLst/>
            <a:ahLst/>
            <a:cxnLst/>
            <a:rect l="l" t="t" r="r" b="b"/>
            <a:pathLst>
              <a:path w="35921" h="26494" extrusionOk="0">
                <a:moveTo>
                  <a:pt x="27221" y="1"/>
                </a:moveTo>
                <a:cubicBezTo>
                  <a:pt x="26283" y="1"/>
                  <a:pt x="25355" y="213"/>
                  <a:pt x="24528" y="667"/>
                </a:cubicBezTo>
                <a:cubicBezTo>
                  <a:pt x="23700" y="1135"/>
                  <a:pt x="23020" y="1815"/>
                  <a:pt x="22233" y="2347"/>
                </a:cubicBezTo>
                <a:cubicBezTo>
                  <a:pt x="20490" y="3495"/>
                  <a:pt x="18344" y="3835"/>
                  <a:pt x="16261" y="3963"/>
                </a:cubicBezTo>
                <a:cubicBezTo>
                  <a:pt x="14156" y="4111"/>
                  <a:pt x="12052" y="4048"/>
                  <a:pt x="10012" y="4536"/>
                </a:cubicBezTo>
                <a:cubicBezTo>
                  <a:pt x="7992" y="5025"/>
                  <a:pt x="5974" y="6151"/>
                  <a:pt x="5038" y="8001"/>
                </a:cubicBezTo>
                <a:cubicBezTo>
                  <a:pt x="4464" y="9127"/>
                  <a:pt x="4316" y="10402"/>
                  <a:pt x="3806" y="11572"/>
                </a:cubicBezTo>
                <a:cubicBezTo>
                  <a:pt x="3146" y="13102"/>
                  <a:pt x="1913" y="14335"/>
                  <a:pt x="1148" y="15823"/>
                </a:cubicBezTo>
                <a:cubicBezTo>
                  <a:pt x="43" y="17926"/>
                  <a:pt x="0" y="20541"/>
                  <a:pt x="1063" y="22667"/>
                </a:cubicBezTo>
                <a:cubicBezTo>
                  <a:pt x="2126" y="24770"/>
                  <a:pt x="4316" y="26300"/>
                  <a:pt x="6674" y="26470"/>
                </a:cubicBezTo>
                <a:cubicBezTo>
                  <a:pt x="6870" y="26487"/>
                  <a:pt x="7066" y="26494"/>
                  <a:pt x="7261" y="26494"/>
                </a:cubicBezTo>
                <a:cubicBezTo>
                  <a:pt x="8885" y="26494"/>
                  <a:pt x="10479" y="25977"/>
                  <a:pt x="12073" y="25578"/>
                </a:cubicBezTo>
                <a:cubicBezTo>
                  <a:pt x="14368" y="25025"/>
                  <a:pt x="16728" y="24707"/>
                  <a:pt x="19087" y="24685"/>
                </a:cubicBezTo>
                <a:cubicBezTo>
                  <a:pt x="19210" y="24684"/>
                  <a:pt x="19333" y="24683"/>
                  <a:pt x="19457" y="24683"/>
                </a:cubicBezTo>
                <a:cubicBezTo>
                  <a:pt x="20320" y="24683"/>
                  <a:pt x="21187" y="24713"/>
                  <a:pt x="22056" y="24713"/>
                </a:cubicBezTo>
                <a:cubicBezTo>
                  <a:pt x="22886" y="24713"/>
                  <a:pt x="23718" y="24686"/>
                  <a:pt x="24550" y="24580"/>
                </a:cubicBezTo>
                <a:cubicBezTo>
                  <a:pt x="28269" y="24132"/>
                  <a:pt x="31309" y="21646"/>
                  <a:pt x="33668" y="18904"/>
                </a:cubicBezTo>
                <a:cubicBezTo>
                  <a:pt x="34518" y="17926"/>
                  <a:pt x="35305" y="16843"/>
                  <a:pt x="35645" y="15568"/>
                </a:cubicBezTo>
                <a:cubicBezTo>
                  <a:pt x="35921" y="14525"/>
                  <a:pt x="35858" y="13400"/>
                  <a:pt x="35773" y="12315"/>
                </a:cubicBezTo>
                <a:cubicBezTo>
                  <a:pt x="35623" y="10169"/>
                  <a:pt x="35348" y="8001"/>
                  <a:pt x="34582" y="5981"/>
                </a:cubicBezTo>
                <a:cubicBezTo>
                  <a:pt x="33838" y="3963"/>
                  <a:pt x="32542" y="2092"/>
                  <a:pt x="30692" y="987"/>
                </a:cubicBezTo>
                <a:cubicBezTo>
                  <a:pt x="29651" y="352"/>
                  <a:pt x="28428" y="1"/>
                  <a:pt x="27221" y="1"/>
                </a:cubicBezTo>
                <a:close/>
              </a:path>
            </a:pathLst>
          </a:custGeom>
          <a:gradFill>
            <a:gsLst>
              <a:gs pos="0">
                <a:schemeClr val="dk2"/>
              </a:gs>
              <a:gs pos="16000">
                <a:schemeClr val="lt2"/>
              </a:gs>
              <a:gs pos="33000">
                <a:schemeClr val="accent1"/>
              </a:gs>
              <a:gs pos="67000">
                <a:schemeClr val="accent2"/>
              </a:gs>
              <a:gs pos="100000">
                <a:schemeClr val="accent3"/>
              </a:gs>
            </a:gsLst>
            <a:lin ang="2700006"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3"/>
          <p:cNvSpPr/>
          <p:nvPr/>
        </p:nvSpPr>
        <p:spPr>
          <a:xfrm flipH="1">
            <a:off x="-727568" y="4242269"/>
            <a:ext cx="2960589" cy="3391231"/>
          </a:xfrm>
          <a:custGeom>
            <a:avLst/>
            <a:gdLst/>
            <a:ahLst/>
            <a:cxnLst/>
            <a:rect l="l" t="t" r="r" b="b"/>
            <a:pathLst>
              <a:path w="29225" h="33476" extrusionOk="0">
                <a:moveTo>
                  <a:pt x="25101" y="0"/>
                </a:moveTo>
                <a:cubicBezTo>
                  <a:pt x="24486" y="0"/>
                  <a:pt x="23869" y="43"/>
                  <a:pt x="23273" y="148"/>
                </a:cubicBezTo>
                <a:cubicBezTo>
                  <a:pt x="22211" y="318"/>
                  <a:pt x="21191" y="638"/>
                  <a:pt x="20235" y="1083"/>
                </a:cubicBezTo>
                <a:cubicBezTo>
                  <a:pt x="19278" y="1551"/>
                  <a:pt x="18407" y="2168"/>
                  <a:pt x="17599" y="2869"/>
                </a:cubicBezTo>
                <a:cubicBezTo>
                  <a:pt x="16792" y="3571"/>
                  <a:pt x="16026" y="4314"/>
                  <a:pt x="15219" y="4974"/>
                </a:cubicBezTo>
                <a:cubicBezTo>
                  <a:pt x="14411" y="5654"/>
                  <a:pt x="13539" y="6249"/>
                  <a:pt x="12604" y="6609"/>
                </a:cubicBezTo>
                <a:cubicBezTo>
                  <a:pt x="12349" y="6674"/>
                  <a:pt x="12136" y="6780"/>
                  <a:pt x="11881" y="6822"/>
                </a:cubicBezTo>
                <a:cubicBezTo>
                  <a:pt x="11626" y="6887"/>
                  <a:pt x="11393" y="6950"/>
                  <a:pt x="11138" y="6992"/>
                </a:cubicBezTo>
                <a:cubicBezTo>
                  <a:pt x="10628" y="7099"/>
                  <a:pt x="10075" y="7184"/>
                  <a:pt x="9543" y="7332"/>
                </a:cubicBezTo>
                <a:cubicBezTo>
                  <a:pt x="9267" y="7417"/>
                  <a:pt x="8990" y="7524"/>
                  <a:pt x="8735" y="7652"/>
                </a:cubicBezTo>
                <a:cubicBezTo>
                  <a:pt x="8460" y="7779"/>
                  <a:pt x="8205" y="7949"/>
                  <a:pt x="7970" y="8140"/>
                </a:cubicBezTo>
                <a:cubicBezTo>
                  <a:pt x="7737" y="8352"/>
                  <a:pt x="7525" y="8587"/>
                  <a:pt x="7355" y="8842"/>
                </a:cubicBezTo>
                <a:cubicBezTo>
                  <a:pt x="7185" y="9097"/>
                  <a:pt x="7057" y="9373"/>
                  <a:pt x="6950" y="9628"/>
                </a:cubicBezTo>
                <a:cubicBezTo>
                  <a:pt x="6737" y="10180"/>
                  <a:pt x="6632" y="10712"/>
                  <a:pt x="6482" y="11200"/>
                </a:cubicBezTo>
                <a:cubicBezTo>
                  <a:pt x="6355" y="11711"/>
                  <a:pt x="6207" y="12221"/>
                  <a:pt x="6057" y="12710"/>
                </a:cubicBezTo>
                <a:cubicBezTo>
                  <a:pt x="5739" y="13709"/>
                  <a:pt x="5399" y="14708"/>
                  <a:pt x="5017" y="15686"/>
                </a:cubicBezTo>
                <a:cubicBezTo>
                  <a:pt x="4229" y="17619"/>
                  <a:pt x="3231" y="19512"/>
                  <a:pt x="2019" y="21233"/>
                </a:cubicBezTo>
                <a:cubicBezTo>
                  <a:pt x="1424" y="22105"/>
                  <a:pt x="723" y="22933"/>
                  <a:pt x="361" y="23953"/>
                </a:cubicBezTo>
                <a:cubicBezTo>
                  <a:pt x="0" y="24974"/>
                  <a:pt x="21" y="26079"/>
                  <a:pt x="21" y="27121"/>
                </a:cubicBezTo>
                <a:lnTo>
                  <a:pt x="85" y="30309"/>
                </a:lnTo>
                <a:cubicBezTo>
                  <a:pt x="85" y="31372"/>
                  <a:pt x="128" y="32435"/>
                  <a:pt x="128" y="33475"/>
                </a:cubicBezTo>
                <a:lnTo>
                  <a:pt x="340" y="33475"/>
                </a:lnTo>
                <a:cubicBezTo>
                  <a:pt x="298" y="32413"/>
                  <a:pt x="276" y="31350"/>
                  <a:pt x="233" y="30309"/>
                </a:cubicBezTo>
                <a:lnTo>
                  <a:pt x="148" y="27121"/>
                </a:lnTo>
                <a:cubicBezTo>
                  <a:pt x="128" y="26079"/>
                  <a:pt x="148" y="24996"/>
                  <a:pt x="511" y="24018"/>
                </a:cubicBezTo>
                <a:cubicBezTo>
                  <a:pt x="871" y="23018"/>
                  <a:pt x="1551" y="22210"/>
                  <a:pt x="2189" y="21360"/>
                </a:cubicBezTo>
                <a:cubicBezTo>
                  <a:pt x="3444" y="19639"/>
                  <a:pt x="4591" y="17832"/>
                  <a:pt x="5569" y="15919"/>
                </a:cubicBezTo>
                <a:cubicBezTo>
                  <a:pt x="6037" y="14963"/>
                  <a:pt x="6482" y="13986"/>
                  <a:pt x="6865" y="12986"/>
                </a:cubicBezTo>
                <a:cubicBezTo>
                  <a:pt x="7057" y="12476"/>
                  <a:pt x="7227" y="11966"/>
                  <a:pt x="7375" y="11456"/>
                </a:cubicBezTo>
                <a:cubicBezTo>
                  <a:pt x="7545" y="10945"/>
                  <a:pt x="7673" y="10435"/>
                  <a:pt x="7865" y="9990"/>
                </a:cubicBezTo>
                <a:cubicBezTo>
                  <a:pt x="8035" y="9543"/>
                  <a:pt x="8268" y="9160"/>
                  <a:pt x="8608" y="8885"/>
                </a:cubicBezTo>
                <a:cubicBezTo>
                  <a:pt x="8757" y="8735"/>
                  <a:pt x="8970" y="8630"/>
                  <a:pt x="9160" y="8502"/>
                </a:cubicBezTo>
                <a:cubicBezTo>
                  <a:pt x="9373" y="8395"/>
                  <a:pt x="9585" y="8310"/>
                  <a:pt x="9820" y="8225"/>
                </a:cubicBezTo>
                <a:cubicBezTo>
                  <a:pt x="10755" y="7907"/>
                  <a:pt x="11861" y="7737"/>
                  <a:pt x="12881" y="7227"/>
                </a:cubicBezTo>
                <a:cubicBezTo>
                  <a:pt x="13879" y="6717"/>
                  <a:pt x="14687" y="5972"/>
                  <a:pt x="15431" y="5229"/>
                </a:cubicBezTo>
                <a:cubicBezTo>
                  <a:pt x="16197" y="4464"/>
                  <a:pt x="16897" y="3676"/>
                  <a:pt x="17662" y="2954"/>
                </a:cubicBezTo>
                <a:cubicBezTo>
                  <a:pt x="18427" y="2231"/>
                  <a:pt x="19320" y="1615"/>
                  <a:pt x="20255" y="1168"/>
                </a:cubicBezTo>
                <a:cubicBezTo>
                  <a:pt x="21213" y="701"/>
                  <a:pt x="22233" y="383"/>
                  <a:pt x="23273" y="233"/>
                </a:cubicBezTo>
                <a:cubicBezTo>
                  <a:pt x="23826" y="148"/>
                  <a:pt x="24379" y="106"/>
                  <a:pt x="24931" y="106"/>
                </a:cubicBezTo>
                <a:cubicBezTo>
                  <a:pt x="25441" y="106"/>
                  <a:pt x="25931" y="128"/>
                  <a:pt x="26441" y="213"/>
                </a:cubicBezTo>
                <a:cubicBezTo>
                  <a:pt x="26696" y="233"/>
                  <a:pt x="26951" y="276"/>
                  <a:pt x="27206" y="340"/>
                </a:cubicBezTo>
                <a:cubicBezTo>
                  <a:pt x="27334" y="383"/>
                  <a:pt x="27462" y="403"/>
                  <a:pt x="27589" y="446"/>
                </a:cubicBezTo>
                <a:lnTo>
                  <a:pt x="27972" y="553"/>
                </a:lnTo>
                <a:cubicBezTo>
                  <a:pt x="28227" y="616"/>
                  <a:pt x="28460" y="723"/>
                  <a:pt x="28715" y="808"/>
                </a:cubicBezTo>
                <a:cubicBezTo>
                  <a:pt x="28842" y="850"/>
                  <a:pt x="28949" y="913"/>
                  <a:pt x="28992" y="978"/>
                </a:cubicBezTo>
                <a:cubicBezTo>
                  <a:pt x="29012" y="1020"/>
                  <a:pt x="29012" y="998"/>
                  <a:pt x="28992" y="1020"/>
                </a:cubicBezTo>
                <a:lnTo>
                  <a:pt x="28970" y="1020"/>
                </a:lnTo>
                <a:cubicBezTo>
                  <a:pt x="28970" y="1041"/>
                  <a:pt x="28992" y="1041"/>
                  <a:pt x="28992" y="1041"/>
                </a:cubicBezTo>
                <a:lnTo>
                  <a:pt x="28800" y="1148"/>
                </a:lnTo>
                <a:cubicBezTo>
                  <a:pt x="28822" y="1211"/>
                  <a:pt x="28907" y="1253"/>
                  <a:pt x="28970" y="1253"/>
                </a:cubicBezTo>
                <a:lnTo>
                  <a:pt x="28992" y="1253"/>
                </a:lnTo>
                <a:cubicBezTo>
                  <a:pt x="29055" y="1253"/>
                  <a:pt x="29097" y="1211"/>
                  <a:pt x="29140" y="1168"/>
                </a:cubicBezTo>
                <a:cubicBezTo>
                  <a:pt x="29182" y="1148"/>
                  <a:pt x="29204" y="1083"/>
                  <a:pt x="29225" y="1020"/>
                </a:cubicBezTo>
                <a:cubicBezTo>
                  <a:pt x="29225" y="956"/>
                  <a:pt x="29204" y="913"/>
                  <a:pt x="29182" y="871"/>
                </a:cubicBezTo>
                <a:cubicBezTo>
                  <a:pt x="29055" y="701"/>
                  <a:pt x="28907" y="680"/>
                  <a:pt x="28779" y="638"/>
                </a:cubicBezTo>
                <a:cubicBezTo>
                  <a:pt x="28524" y="553"/>
                  <a:pt x="28269" y="446"/>
                  <a:pt x="28014" y="383"/>
                </a:cubicBezTo>
                <a:lnTo>
                  <a:pt x="27632" y="298"/>
                </a:lnTo>
                <a:cubicBezTo>
                  <a:pt x="27504" y="255"/>
                  <a:pt x="27376" y="233"/>
                  <a:pt x="27227" y="213"/>
                </a:cubicBezTo>
                <a:cubicBezTo>
                  <a:pt x="27099" y="191"/>
                  <a:pt x="26972" y="148"/>
                  <a:pt x="26844" y="128"/>
                </a:cubicBezTo>
                <a:lnTo>
                  <a:pt x="26441" y="85"/>
                </a:lnTo>
                <a:cubicBezTo>
                  <a:pt x="25994" y="21"/>
                  <a:pt x="25549" y="0"/>
                  <a:pt x="25101" y="0"/>
                </a:cubicBezTo>
                <a:close/>
              </a:path>
            </a:pathLst>
          </a:custGeom>
          <a:gradFill>
            <a:gsLst>
              <a:gs pos="0">
                <a:schemeClr val="dk2"/>
              </a:gs>
              <a:gs pos="16000">
                <a:schemeClr val="lt2"/>
              </a:gs>
              <a:gs pos="33000">
                <a:schemeClr val="accent1"/>
              </a:gs>
              <a:gs pos="67000">
                <a:schemeClr val="accent2"/>
              </a:gs>
              <a:gs pos="100000">
                <a:schemeClr val="accent3"/>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3"/>
          <p:cNvSpPr/>
          <p:nvPr/>
        </p:nvSpPr>
        <p:spPr>
          <a:xfrm>
            <a:off x="9656333" y="-1141350"/>
            <a:ext cx="2663256" cy="2516491"/>
          </a:xfrm>
          <a:custGeom>
            <a:avLst/>
            <a:gdLst/>
            <a:ahLst/>
            <a:cxnLst/>
            <a:rect l="l" t="t" r="r" b="b"/>
            <a:pathLst>
              <a:path w="11033" h="10425" extrusionOk="0">
                <a:moveTo>
                  <a:pt x="3896" y="1239"/>
                </a:moveTo>
                <a:cubicBezTo>
                  <a:pt x="4417" y="1239"/>
                  <a:pt x="4957" y="1465"/>
                  <a:pt x="5379" y="1767"/>
                </a:cubicBezTo>
                <a:cubicBezTo>
                  <a:pt x="5995" y="2171"/>
                  <a:pt x="6505" y="2744"/>
                  <a:pt x="7142" y="3107"/>
                </a:cubicBezTo>
                <a:cubicBezTo>
                  <a:pt x="7759" y="3467"/>
                  <a:pt x="8545" y="3659"/>
                  <a:pt x="8928" y="4232"/>
                </a:cubicBezTo>
                <a:cubicBezTo>
                  <a:pt x="9693" y="5317"/>
                  <a:pt x="9035" y="7931"/>
                  <a:pt x="7930" y="8633"/>
                </a:cubicBezTo>
                <a:cubicBezTo>
                  <a:pt x="7270" y="9058"/>
                  <a:pt x="6420" y="9121"/>
                  <a:pt x="5612" y="9163"/>
                </a:cubicBezTo>
                <a:cubicBezTo>
                  <a:pt x="5309" y="9177"/>
                  <a:pt x="5004" y="9189"/>
                  <a:pt x="4698" y="9189"/>
                </a:cubicBezTo>
                <a:cubicBezTo>
                  <a:pt x="4062" y="9189"/>
                  <a:pt x="3425" y="9138"/>
                  <a:pt x="2806" y="8951"/>
                </a:cubicBezTo>
                <a:cubicBezTo>
                  <a:pt x="1914" y="8675"/>
                  <a:pt x="1086" y="8016"/>
                  <a:pt x="936" y="7145"/>
                </a:cubicBezTo>
                <a:cubicBezTo>
                  <a:pt x="830" y="6613"/>
                  <a:pt x="1001" y="6060"/>
                  <a:pt x="851" y="5550"/>
                </a:cubicBezTo>
                <a:cubicBezTo>
                  <a:pt x="808" y="5402"/>
                  <a:pt x="745" y="5252"/>
                  <a:pt x="723" y="5105"/>
                </a:cubicBezTo>
                <a:cubicBezTo>
                  <a:pt x="703" y="4955"/>
                  <a:pt x="723" y="4827"/>
                  <a:pt x="745" y="4679"/>
                </a:cubicBezTo>
                <a:cubicBezTo>
                  <a:pt x="808" y="4127"/>
                  <a:pt x="893" y="3552"/>
                  <a:pt x="958" y="2979"/>
                </a:cubicBezTo>
                <a:cubicBezTo>
                  <a:pt x="978" y="2829"/>
                  <a:pt x="1001" y="2702"/>
                  <a:pt x="1063" y="2574"/>
                </a:cubicBezTo>
                <a:cubicBezTo>
                  <a:pt x="1298" y="2129"/>
                  <a:pt x="1956" y="2129"/>
                  <a:pt x="2424" y="1894"/>
                </a:cubicBezTo>
                <a:cubicBezTo>
                  <a:pt x="2721" y="1746"/>
                  <a:pt x="2956" y="1512"/>
                  <a:pt x="3274" y="1364"/>
                </a:cubicBezTo>
                <a:cubicBezTo>
                  <a:pt x="3472" y="1277"/>
                  <a:pt x="3682" y="1239"/>
                  <a:pt x="3896" y="1239"/>
                </a:cubicBezTo>
                <a:close/>
                <a:moveTo>
                  <a:pt x="3971" y="0"/>
                </a:moveTo>
                <a:cubicBezTo>
                  <a:pt x="3702" y="0"/>
                  <a:pt x="3437" y="53"/>
                  <a:pt x="3189" y="173"/>
                </a:cubicBezTo>
                <a:cubicBezTo>
                  <a:pt x="2806" y="364"/>
                  <a:pt x="2509" y="684"/>
                  <a:pt x="2148" y="874"/>
                </a:cubicBezTo>
                <a:cubicBezTo>
                  <a:pt x="1553" y="1172"/>
                  <a:pt x="745" y="1194"/>
                  <a:pt x="448" y="1767"/>
                </a:cubicBezTo>
                <a:cubicBezTo>
                  <a:pt x="363" y="1937"/>
                  <a:pt x="341" y="2129"/>
                  <a:pt x="320" y="2299"/>
                </a:cubicBezTo>
                <a:cubicBezTo>
                  <a:pt x="235" y="3064"/>
                  <a:pt x="150" y="3807"/>
                  <a:pt x="43" y="4552"/>
                </a:cubicBezTo>
                <a:cubicBezTo>
                  <a:pt x="23" y="4742"/>
                  <a:pt x="1" y="4912"/>
                  <a:pt x="23" y="5105"/>
                </a:cubicBezTo>
                <a:cubicBezTo>
                  <a:pt x="65" y="5295"/>
                  <a:pt x="128" y="5487"/>
                  <a:pt x="171" y="5678"/>
                </a:cubicBezTo>
                <a:cubicBezTo>
                  <a:pt x="341" y="6358"/>
                  <a:pt x="150" y="7080"/>
                  <a:pt x="256" y="7783"/>
                </a:cubicBezTo>
                <a:cubicBezTo>
                  <a:pt x="448" y="8930"/>
                  <a:pt x="1468" y="9801"/>
                  <a:pt x="2573" y="10141"/>
                </a:cubicBezTo>
                <a:cubicBezTo>
                  <a:pt x="3251" y="10363"/>
                  <a:pt x="3952" y="10425"/>
                  <a:pt x="4662" y="10425"/>
                </a:cubicBezTo>
                <a:cubicBezTo>
                  <a:pt x="5111" y="10425"/>
                  <a:pt x="5564" y="10400"/>
                  <a:pt x="6017" y="10376"/>
                </a:cubicBezTo>
                <a:cubicBezTo>
                  <a:pt x="6994" y="10333"/>
                  <a:pt x="8057" y="10248"/>
                  <a:pt x="8865" y="9696"/>
                </a:cubicBezTo>
                <a:cubicBezTo>
                  <a:pt x="10225" y="8760"/>
                  <a:pt x="11033" y="5295"/>
                  <a:pt x="10118" y="3892"/>
                </a:cubicBezTo>
                <a:cubicBezTo>
                  <a:pt x="9650" y="3149"/>
                  <a:pt x="8695" y="2894"/>
                  <a:pt x="7950" y="2426"/>
                </a:cubicBezTo>
                <a:cubicBezTo>
                  <a:pt x="7142" y="1959"/>
                  <a:pt x="6527" y="1214"/>
                  <a:pt x="5782" y="661"/>
                </a:cubicBezTo>
                <a:cubicBezTo>
                  <a:pt x="5261" y="289"/>
                  <a:pt x="4603" y="0"/>
                  <a:pt x="3971" y="0"/>
                </a:cubicBezTo>
                <a:close/>
              </a:path>
            </a:pathLst>
          </a:custGeom>
          <a:gradFill>
            <a:gsLst>
              <a:gs pos="0">
                <a:schemeClr val="dk2"/>
              </a:gs>
              <a:gs pos="16000">
                <a:schemeClr val="lt2"/>
              </a:gs>
              <a:gs pos="33000">
                <a:schemeClr val="accent1"/>
              </a:gs>
              <a:gs pos="67000">
                <a:schemeClr val="accent2"/>
              </a:gs>
              <a:gs pos="100000">
                <a:schemeClr val="accent3"/>
              </a:gs>
            </a:gsLst>
            <a:lin ang="2700006"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3"/>
          <p:cNvSpPr/>
          <p:nvPr/>
        </p:nvSpPr>
        <p:spPr>
          <a:xfrm>
            <a:off x="10965666" y="5290165"/>
            <a:ext cx="2204221" cy="2223825"/>
          </a:xfrm>
          <a:custGeom>
            <a:avLst/>
            <a:gdLst/>
            <a:ahLst/>
            <a:cxnLst/>
            <a:rect l="l" t="t" r="r" b="b"/>
            <a:pathLst>
              <a:path w="26760" h="26998" extrusionOk="0">
                <a:moveTo>
                  <a:pt x="14688" y="1"/>
                </a:moveTo>
                <a:cubicBezTo>
                  <a:pt x="13020" y="1"/>
                  <a:pt x="11507" y="342"/>
                  <a:pt x="10203" y="1024"/>
                </a:cubicBezTo>
                <a:cubicBezTo>
                  <a:pt x="9373" y="1449"/>
                  <a:pt x="8778" y="1937"/>
                  <a:pt x="8375" y="2512"/>
                </a:cubicBezTo>
                <a:cubicBezTo>
                  <a:pt x="7630" y="3575"/>
                  <a:pt x="7525" y="4893"/>
                  <a:pt x="7525" y="6188"/>
                </a:cubicBezTo>
                <a:cubicBezTo>
                  <a:pt x="7503" y="7421"/>
                  <a:pt x="7588" y="8676"/>
                  <a:pt x="7652" y="9909"/>
                </a:cubicBezTo>
                <a:lnTo>
                  <a:pt x="7652" y="9929"/>
                </a:lnTo>
                <a:cubicBezTo>
                  <a:pt x="7695" y="10759"/>
                  <a:pt x="7695" y="11482"/>
                  <a:pt x="7312" y="12055"/>
                </a:cubicBezTo>
                <a:cubicBezTo>
                  <a:pt x="7057" y="12417"/>
                  <a:pt x="6695" y="12672"/>
                  <a:pt x="6292" y="12927"/>
                </a:cubicBezTo>
                <a:cubicBezTo>
                  <a:pt x="6015" y="13117"/>
                  <a:pt x="5717" y="13310"/>
                  <a:pt x="5462" y="13565"/>
                </a:cubicBezTo>
                <a:cubicBezTo>
                  <a:pt x="4932" y="14095"/>
                  <a:pt x="4677" y="14840"/>
                  <a:pt x="4442" y="15540"/>
                </a:cubicBezTo>
                <a:cubicBezTo>
                  <a:pt x="4272" y="16115"/>
                  <a:pt x="4059" y="16710"/>
                  <a:pt x="3719" y="17198"/>
                </a:cubicBezTo>
                <a:cubicBezTo>
                  <a:pt x="3359" y="17666"/>
                  <a:pt x="2849" y="18028"/>
                  <a:pt x="2359" y="18368"/>
                </a:cubicBezTo>
                <a:cubicBezTo>
                  <a:pt x="1828" y="18751"/>
                  <a:pt x="1276" y="19154"/>
                  <a:pt x="893" y="19706"/>
                </a:cubicBezTo>
                <a:cubicBezTo>
                  <a:pt x="1" y="21046"/>
                  <a:pt x="446" y="22789"/>
                  <a:pt x="914" y="24340"/>
                </a:cubicBezTo>
                <a:lnTo>
                  <a:pt x="1721" y="26998"/>
                </a:lnTo>
                <a:lnTo>
                  <a:pt x="1934" y="26933"/>
                </a:lnTo>
                <a:lnTo>
                  <a:pt x="1106" y="24277"/>
                </a:lnTo>
                <a:cubicBezTo>
                  <a:pt x="659" y="22789"/>
                  <a:pt x="234" y="21089"/>
                  <a:pt x="1084" y="19834"/>
                </a:cubicBezTo>
                <a:cubicBezTo>
                  <a:pt x="1424" y="19303"/>
                  <a:pt x="1934" y="18941"/>
                  <a:pt x="2487" y="18559"/>
                </a:cubicBezTo>
                <a:cubicBezTo>
                  <a:pt x="2997" y="18198"/>
                  <a:pt x="3507" y="17836"/>
                  <a:pt x="3889" y="17326"/>
                </a:cubicBezTo>
                <a:cubicBezTo>
                  <a:pt x="4252" y="16816"/>
                  <a:pt x="4464" y="16200"/>
                  <a:pt x="4654" y="15605"/>
                </a:cubicBezTo>
                <a:cubicBezTo>
                  <a:pt x="4889" y="14882"/>
                  <a:pt x="5122" y="14223"/>
                  <a:pt x="5612" y="13713"/>
                </a:cubicBezTo>
                <a:cubicBezTo>
                  <a:pt x="5845" y="13480"/>
                  <a:pt x="6142" y="13287"/>
                  <a:pt x="6419" y="13097"/>
                </a:cubicBezTo>
                <a:cubicBezTo>
                  <a:pt x="6802" y="12842"/>
                  <a:pt x="7227" y="12587"/>
                  <a:pt x="7482" y="12182"/>
                </a:cubicBezTo>
                <a:cubicBezTo>
                  <a:pt x="7950" y="11502"/>
                  <a:pt x="7907" y="10589"/>
                  <a:pt x="7865" y="9929"/>
                </a:cubicBezTo>
                <a:lnTo>
                  <a:pt x="7865" y="9887"/>
                </a:lnTo>
                <a:cubicBezTo>
                  <a:pt x="7800" y="8676"/>
                  <a:pt x="7715" y="7421"/>
                  <a:pt x="7737" y="6188"/>
                </a:cubicBezTo>
                <a:cubicBezTo>
                  <a:pt x="7737" y="4935"/>
                  <a:pt x="7843" y="3638"/>
                  <a:pt x="8565" y="2640"/>
                </a:cubicBezTo>
                <a:cubicBezTo>
                  <a:pt x="8948" y="2087"/>
                  <a:pt x="9523" y="1619"/>
                  <a:pt x="10308" y="1215"/>
                </a:cubicBezTo>
                <a:cubicBezTo>
                  <a:pt x="11574" y="553"/>
                  <a:pt x="13047" y="213"/>
                  <a:pt x="14692" y="213"/>
                </a:cubicBezTo>
                <a:cubicBezTo>
                  <a:pt x="14789" y="213"/>
                  <a:pt x="14886" y="214"/>
                  <a:pt x="14984" y="217"/>
                </a:cubicBezTo>
                <a:cubicBezTo>
                  <a:pt x="16515" y="237"/>
                  <a:pt x="18152" y="557"/>
                  <a:pt x="19830" y="1152"/>
                </a:cubicBezTo>
                <a:cubicBezTo>
                  <a:pt x="20000" y="1215"/>
                  <a:pt x="20170" y="1279"/>
                  <a:pt x="20340" y="1322"/>
                </a:cubicBezTo>
                <a:cubicBezTo>
                  <a:pt x="21276" y="1662"/>
                  <a:pt x="22233" y="2022"/>
                  <a:pt x="23231" y="2022"/>
                </a:cubicBezTo>
                <a:cubicBezTo>
                  <a:pt x="23721" y="2022"/>
                  <a:pt x="24209" y="1960"/>
                  <a:pt x="24699" y="1875"/>
                </a:cubicBezTo>
                <a:cubicBezTo>
                  <a:pt x="25170" y="1802"/>
                  <a:pt x="25623" y="1731"/>
                  <a:pt x="26070" y="1731"/>
                </a:cubicBezTo>
                <a:cubicBezTo>
                  <a:pt x="26287" y="1731"/>
                  <a:pt x="26502" y="1748"/>
                  <a:pt x="26717" y="1789"/>
                </a:cubicBezTo>
                <a:lnTo>
                  <a:pt x="26759" y="1577"/>
                </a:lnTo>
                <a:cubicBezTo>
                  <a:pt x="26531" y="1535"/>
                  <a:pt x="26299" y="1518"/>
                  <a:pt x="26068" y="1518"/>
                </a:cubicBezTo>
                <a:cubicBezTo>
                  <a:pt x="25591" y="1518"/>
                  <a:pt x="25114" y="1590"/>
                  <a:pt x="24656" y="1662"/>
                </a:cubicBezTo>
                <a:cubicBezTo>
                  <a:pt x="24188" y="1747"/>
                  <a:pt x="23699" y="1810"/>
                  <a:pt x="23231" y="1810"/>
                </a:cubicBezTo>
                <a:cubicBezTo>
                  <a:pt x="22276" y="1810"/>
                  <a:pt x="21318" y="1470"/>
                  <a:pt x="20425" y="1130"/>
                </a:cubicBezTo>
                <a:cubicBezTo>
                  <a:pt x="20255" y="1067"/>
                  <a:pt x="20065" y="1002"/>
                  <a:pt x="19895" y="939"/>
                </a:cubicBezTo>
                <a:cubicBezTo>
                  <a:pt x="18195" y="344"/>
                  <a:pt x="16557" y="25"/>
                  <a:pt x="14984" y="4"/>
                </a:cubicBezTo>
                <a:cubicBezTo>
                  <a:pt x="14885" y="2"/>
                  <a:pt x="14786" y="1"/>
                  <a:pt x="14688" y="1"/>
                </a:cubicBezTo>
                <a:close/>
              </a:path>
            </a:pathLst>
          </a:custGeom>
          <a:gradFill>
            <a:gsLst>
              <a:gs pos="0">
                <a:schemeClr val="dk2"/>
              </a:gs>
              <a:gs pos="16000">
                <a:schemeClr val="lt2"/>
              </a:gs>
              <a:gs pos="33000">
                <a:schemeClr val="accent1"/>
              </a:gs>
              <a:gs pos="67000">
                <a:schemeClr val="accent2"/>
              </a:gs>
              <a:gs pos="100000">
                <a:schemeClr val="accent3"/>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3"/>
          <p:cNvSpPr/>
          <p:nvPr/>
        </p:nvSpPr>
        <p:spPr>
          <a:xfrm rot="-9900096">
            <a:off x="191318" y="-320577"/>
            <a:ext cx="1122852" cy="1451784"/>
          </a:xfrm>
          <a:custGeom>
            <a:avLst/>
            <a:gdLst/>
            <a:ahLst/>
            <a:cxnLst/>
            <a:rect l="l" t="t" r="r" b="b"/>
            <a:pathLst>
              <a:path w="22233" h="28746" extrusionOk="0">
                <a:moveTo>
                  <a:pt x="20494" y="1"/>
                </a:moveTo>
                <a:cubicBezTo>
                  <a:pt x="18836" y="1"/>
                  <a:pt x="17078" y="109"/>
                  <a:pt x="15388" y="562"/>
                </a:cubicBezTo>
                <a:cubicBezTo>
                  <a:pt x="14241" y="882"/>
                  <a:pt x="13156" y="1392"/>
                  <a:pt x="12263" y="2007"/>
                </a:cubicBezTo>
                <a:cubicBezTo>
                  <a:pt x="11243" y="2710"/>
                  <a:pt x="10457" y="3560"/>
                  <a:pt x="9925" y="4516"/>
                </a:cubicBezTo>
                <a:cubicBezTo>
                  <a:pt x="9628" y="5068"/>
                  <a:pt x="9395" y="5643"/>
                  <a:pt x="9160" y="6216"/>
                </a:cubicBezTo>
                <a:cubicBezTo>
                  <a:pt x="8842" y="7046"/>
                  <a:pt x="8502" y="7916"/>
                  <a:pt x="7927" y="8596"/>
                </a:cubicBezTo>
                <a:cubicBezTo>
                  <a:pt x="7779" y="8809"/>
                  <a:pt x="7609" y="8979"/>
                  <a:pt x="7417" y="9171"/>
                </a:cubicBezTo>
                <a:cubicBezTo>
                  <a:pt x="7035" y="9574"/>
                  <a:pt x="6632" y="9999"/>
                  <a:pt x="6439" y="10552"/>
                </a:cubicBezTo>
                <a:cubicBezTo>
                  <a:pt x="6079" y="11509"/>
                  <a:pt x="6439" y="12487"/>
                  <a:pt x="6779" y="13465"/>
                </a:cubicBezTo>
                <a:cubicBezTo>
                  <a:pt x="7142" y="14442"/>
                  <a:pt x="7482" y="15378"/>
                  <a:pt x="7120" y="16248"/>
                </a:cubicBezTo>
                <a:cubicBezTo>
                  <a:pt x="7035" y="16440"/>
                  <a:pt x="6887" y="16716"/>
                  <a:pt x="6632" y="16865"/>
                </a:cubicBezTo>
                <a:cubicBezTo>
                  <a:pt x="6462" y="16971"/>
                  <a:pt x="6269" y="17013"/>
                  <a:pt x="6036" y="17056"/>
                </a:cubicBezTo>
                <a:cubicBezTo>
                  <a:pt x="5887" y="17098"/>
                  <a:pt x="5739" y="17120"/>
                  <a:pt x="5589" y="17183"/>
                </a:cubicBezTo>
                <a:cubicBezTo>
                  <a:pt x="4974" y="17418"/>
                  <a:pt x="4591" y="17971"/>
                  <a:pt x="4229" y="18501"/>
                </a:cubicBezTo>
                <a:cubicBezTo>
                  <a:pt x="4081" y="18693"/>
                  <a:pt x="3931" y="18906"/>
                  <a:pt x="3783" y="19096"/>
                </a:cubicBezTo>
                <a:cubicBezTo>
                  <a:pt x="3273" y="19713"/>
                  <a:pt x="2593" y="20139"/>
                  <a:pt x="1933" y="20564"/>
                </a:cubicBezTo>
                <a:cubicBezTo>
                  <a:pt x="1678" y="20734"/>
                  <a:pt x="1403" y="20904"/>
                  <a:pt x="1126" y="21094"/>
                </a:cubicBezTo>
                <a:cubicBezTo>
                  <a:pt x="743" y="21371"/>
                  <a:pt x="318" y="21711"/>
                  <a:pt x="148" y="22199"/>
                </a:cubicBezTo>
                <a:cubicBezTo>
                  <a:pt x="0" y="22582"/>
                  <a:pt x="43" y="22987"/>
                  <a:pt x="43" y="23327"/>
                </a:cubicBezTo>
                <a:cubicBezTo>
                  <a:pt x="148" y="24985"/>
                  <a:pt x="318" y="26685"/>
                  <a:pt x="531" y="28343"/>
                </a:cubicBezTo>
                <a:cubicBezTo>
                  <a:pt x="553" y="28491"/>
                  <a:pt x="658" y="28661"/>
                  <a:pt x="786" y="28725"/>
                </a:cubicBezTo>
                <a:cubicBezTo>
                  <a:pt x="808" y="28725"/>
                  <a:pt x="850" y="28746"/>
                  <a:pt x="871" y="28746"/>
                </a:cubicBezTo>
                <a:cubicBezTo>
                  <a:pt x="913" y="28746"/>
                  <a:pt x="956" y="28725"/>
                  <a:pt x="998" y="28683"/>
                </a:cubicBezTo>
                <a:lnTo>
                  <a:pt x="871" y="28513"/>
                </a:lnTo>
                <a:lnTo>
                  <a:pt x="871" y="28533"/>
                </a:lnTo>
                <a:cubicBezTo>
                  <a:pt x="828" y="28513"/>
                  <a:pt x="765" y="28406"/>
                  <a:pt x="743" y="28300"/>
                </a:cubicBezTo>
                <a:cubicBezTo>
                  <a:pt x="531" y="26663"/>
                  <a:pt x="361" y="24963"/>
                  <a:pt x="255" y="23305"/>
                </a:cubicBezTo>
                <a:cubicBezTo>
                  <a:pt x="255" y="22987"/>
                  <a:pt x="233" y="22604"/>
                  <a:pt x="340" y="22284"/>
                </a:cubicBezTo>
                <a:cubicBezTo>
                  <a:pt x="510" y="21839"/>
                  <a:pt x="893" y="21519"/>
                  <a:pt x="1253" y="21264"/>
                </a:cubicBezTo>
                <a:cubicBezTo>
                  <a:pt x="1508" y="21074"/>
                  <a:pt x="1785" y="20904"/>
                  <a:pt x="2041" y="20734"/>
                </a:cubicBezTo>
                <a:cubicBezTo>
                  <a:pt x="2721" y="20309"/>
                  <a:pt x="3421" y="19861"/>
                  <a:pt x="3953" y="19246"/>
                </a:cubicBezTo>
                <a:cubicBezTo>
                  <a:pt x="4101" y="19033"/>
                  <a:pt x="4251" y="18821"/>
                  <a:pt x="4399" y="18629"/>
                </a:cubicBezTo>
                <a:cubicBezTo>
                  <a:pt x="4761" y="18098"/>
                  <a:pt x="5122" y="17588"/>
                  <a:pt x="5674" y="17375"/>
                </a:cubicBezTo>
                <a:cubicBezTo>
                  <a:pt x="5802" y="17333"/>
                  <a:pt x="5951" y="17311"/>
                  <a:pt x="6079" y="17268"/>
                </a:cubicBezTo>
                <a:cubicBezTo>
                  <a:pt x="6312" y="17226"/>
                  <a:pt x="6547" y="17163"/>
                  <a:pt x="6759" y="17035"/>
                </a:cubicBezTo>
                <a:cubicBezTo>
                  <a:pt x="7057" y="16865"/>
                  <a:pt x="7227" y="16568"/>
                  <a:pt x="7312" y="16333"/>
                </a:cubicBezTo>
                <a:cubicBezTo>
                  <a:pt x="7715" y="15378"/>
                  <a:pt x="7354" y="14357"/>
                  <a:pt x="6992" y="13380"/>
                </a:cubicBezTo>
                <a:cubicBezTo>
                  <a:pt x="6652" y="12422"/>
                  <a:pt x="6312" y="11509"/>
                  <a:pt x="6632" y="10616"/>
                </a:cubicBezTo>
                <a:cubicBezTo>
                  <a:pt x="6822" y="10127"/>
                  <a:pt x="7184" y="9724"/>
                  <a:pt x="7587" y="9319"/>
                </a:cubicBezTo>
                <a:cubicBezTo>
                  <a:pt x="7757" y="9129"/>
                  <a:pt x="7949" y="8937"/>
                  <a:pt x="8097" y="8746"/>
                </a:cubicBezTo>
                <a:cubicBezTo>
                  <a:pt x="8692" y="8023"/>
                  <a:pt x="9032" y="7151"/>
                  <a:pt x="9352" y="6301"/>
                </a:cubicBezTo>
                <a:cubicBezTo>
                  <a:pt x="9585" y="5728"/>
                  <a:pt x="9820" y="5153"/>
                  <a:pt x="10117" y="4623"/>
                </a:cubicBezTo>
                <a:cubicBezTo>
                  <a:pt x="10627" y="3687"/>
                  <a:pt x="11393" y="2880"/>
                  <a:pt x="12370" y="2200"/>
                </a:cubicBezTo>
                <a:cubicBezTo>
                  <a:pt x="13263" y="1582"/>
                  <a:pt x="14326" y="1094"/>
                  <a:pt x="15451" y="775"/>
                </a:cubicBezTo>
                <a:cubicBezTo>
                  <a:pt x="16466" y="504"/>
                  <a:pt x="17774" y="217"/>
                  <a:pt x="20598" y="217"/>
                </a:cubicBezTo>
                <a:cubicBezTo>
                  <a:pt x="21088" y="217"/>
                  <a:pt x="21623" y="225"/>
                  <a:pt x="22210" y="244"/>
                </a:cubicBezTo>
                <a:lnTo>
                  <a:pt x="22233" y="32"/>
                </a:lnTo>
                <a:cubicBezTo>
                  <a:pt x="21671" y="15"/>
                  <a:pt x="21089" y="1"/>
                  <a:pt x="20494" y="1"/>
                </a:cubicBezTo>
                <a:close/>
              </a:path>
            </a:pathLst>
          </a:custGeom>
          <a:gradFill>
            <a:gsLst>
              <a:gs pos="0">
                <a:schemeClr val="dk2"/>
              </a:gs>
              <a:gs pos="16000">
                <a:schemeClr val="lt2"/>
              </a:gs>
              <a:gs pos="33000">
                <a:schemeClr val="accent1"/>
              </a:gs>
              <a:gs pos="67000">
                <a:schemeClr val="accent2"/>
              </a:gs>
              <a:gs pos="100000">
                <a:schemeClr val="accent3"/>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3"/>
          <p:cNvSpPr/>
          <p:nvPr/>
        </p:nvSpPr>
        <p:spPr>
          <a:xfrm>
            <a:off x="1964035" y="-1897933"/>
            <a:ext cx="2780631" cy="2615944"/>
          </a:xfrm>
          <a:custGeom>
            <a:avLst/>
            <a:gdLst/>
            <a:ahLst/>
            <a:cxnLst/>
            <a:rect l="l" t="t" r="r" b="b"/>
            <a:pathLst>
              <a:path w="19873" h="18696" extrusionOk="0">
                <a:moveTo>
                  <a:pt x="12314" y="2231"/>
                </a:moveTo>
                <a:cubicBezTo>
                  <a:pt x="12949" y="2231"/>
                  <a:pt x="13580" y="2283"/>
                  <a:pt x="14199" y="2418"/>
                </a:cubicBezTo>
                <a:cubicBezTo>
                  <a:pt x="15857" y="2778"/>
                  <a:pt x="17450" y="3841"/>
                  <a:pt x="17875" y="5371"/>
                </a:cubicBezTo>
                <a:cubicBezTo>
                  <a:pt x="18110" y="6307"/>
                  <a:pt x="17917" y="7327"/>
                  <a:pt x="18257" y="8242"/>
                </a:cubicBezTo>
                <a:cubicBezTo>
                  <a:pt x="18343" y="8497"/>
                  <a:pt x="18492" y="8752"/>
                  <a:pt x="18555" y="9007"/>
                </a:cubicBezTo>
                <a:cubicBezTo>
                  <a:pt x="18598" y="9262"/>
                  <a:pt x="18598" y="9517"/>
                  <a:pt x="18577" y="9750"/>
                </a:cubicBezTo>
                <a:cubicBezTo>
                  <a:pt x="18555" y="10792"/>
                  <a:pt x="18513" y="11833"/>
                  <a:pt x="18470" y="12853"/>
                </a:cubicBezTo>
                <a:cubicBezTo>
                  <a:pt x="18470" y="13108"/>
                  <a:pt x="18450" y="13363"/>
                  <a:pt x="18365" y="13618"/>
                </a:cubicBezTo>
                <a:cubicBezTo>
                  <a:pt x="18002" y="14448"/>
                  <a:pt x="16812" y="14553"/>
                  <a:pt x="16004" y="15021"/>
                </a:cubicBezTo>
                <a:cubicBezTo>
                  <a:pt x="15494" y="15341"/>
                  <a:pt x="15091" y="15808"/>
                  <a:pt x="14581" y="16106"/>
                </a:cubicBezTo>
                <a:cubicBezTo>
                  <a:pt x="14146" y="16351"/>
                  <a:pt x="13661" y="16454"/>
                  <a:pt x="13164" y="16454"/>
                </a:cubicBezTo>
                <a:cubicBezTo>
                  <a:pt x="12323" y="16454"/>
                  <a:pt x="11447" y="16158"/>
                  <a:pt x="10713" y="15744"/>
                </a:cubicBezTo>
                <a:cubicBezTo>
                  <a:pt x="9543" y="15086"/>
                  <a:pt x="8565" y="14171"/>
                  <a:pt x="7333" y="13598"/>
                </a:cubicBezTo>
                <a:cubicBezTo>
                  <a:pt x="6164" y="13066"/>
                  <a:pt x="4739" y="12853"/>
                  <a:pt x="3954" y="11875"/>
                </a:cubicBezTo>
                <a:cubicBezTo>
                  <a:pt x="2444" y="10047"/>
                  <a:pt x="3167" y="5244"/>
                  <a:pt x="5059" y="3799"/>
                </a:cubicBezTo>
                <a:cubicBezTo>
                  <a:pt x="6164" y="2928"/>
                  <a:pt x="7695" y="2715"/>
                  <a:pt x="9118" y="2523"/>
                </a:cubicBezTo>
                <a:cubicBezTo>
                  <a:pt x="10171" y="2377"/>
                  <a:pt x="11248" y="2231"/>
                  <a:pt x="12314" y="2231"/>
                </a:cubicBezTo>
                <a:close/>
                <a:moveTo>
                  <a:pt x="12179" y="1"/>
                </a:moveTo>
                <a:cubicBezTo>
                  <a:pt x="10861" y="1"/>
                  <a:pt x="9530" y="189"/>
                  <a:pt x="8225" y="377"/>
                </a:cubicBezTo>
                <a:cubicBezTo>
                  <a:pt x="6462" y="632"/>
                  <a:pt x="4592" y="908"/>
                  <a:pt x="3209" y="2056"/>
                </a:cubicBezTo>
                <a:cubicBezTo>
                  <a:pt x="914" y="3948"/>
                  <a:pt x="1" y="10282"/>
                  <a:pt x="1871" y="12683"/>
                </a:cubicBezTo>
                <a:cubicBezTo>
                  <a:pt x="2849" y="13938"/>
                  <a:pt x="4592" y="14235"/>
                  <a:pt x="6015" y="14936"/>
                </a:cubicBezTo>
                <a:cubicBezTo>
                  <a:pt x="7525" y="15681"/>
                  <a:pt x="8735" y="16891"/>
                  <a:pt x="10181" y="17764"/>
                </a:cubicBezTo>
                <a:cubicBezTo>
                  <a:pt x="11072" y="18309"/>
                  <a:pt x="12147" y="18696"/>
                  <a:pt x="13175" y="18696"/>
                </a:cubicBezTo>
                <a:cubicBezTo>
                  <a:pt x="13790" y="18696"/>
                  <a:pt x="14388" y="18557"/>
                  <a:pt x="14921" y="18231"/>
                </a:cubicBezTo>
                <a:cubicBezTo>
                  <a:pt x="15559" y="17849"/>
                  <a:pt x="16047" y="17211"/>
                  <a:pt x="16685" y="16806"/>
                </a:cubicBezTo>
                <a:cubicBezTo>
                  <a:pt x="17684" y="16191"/>
                  <a:pt x="19130" y="16041"/>
                  <a:pt x="19555" y="14958"/>
                </a:cubicBezTo>
                <a:cubicBezTo>
                  <a:pt x="19682" y="14638"/>
                  <a:pt x="19703" y="14298"/>
                  <a:pt x="19703" y="13958"/>
                </a:cubicBezTo>
                <a:cubicBezTo>
                  <a:pt x="19745" y="12598"/>
                  <a:pt x="19810" y="11238"/>
                  <a:pt x="19852" y="9877"/>
                </a:cubicBezTo>
                <a:cubicBezTo>
                  <a:pt x="19852" y="9559"/>
                  <a:pt x="19873" y="9219"/>
                  <a:pt x="19788" y="8900"/>
                </a:cubicBezTo>
                <a:cubicBezTo>
                  <a:pt x="19725" y="8560"/>
                  <a:pt x="19555" y="8242"/>
                  <a:pt x="19448" y="7902"/>
                </a:cubicBezTo>
                <a:cubicBezTo>
                  <a:pt x="19023" y="6689"/>
                  <a:pt x="19278" y="5351"/>
                  <a:pt x="18960" y="4139"/>
                </a:cubicBezTo>
                <a:cubicBezTo>
                  <a:pt x="18450" y="2098"/>
                  <a:pt x="16494" y="695"/>
                  <a:pt x="14454" y="228"/>
                </a:cubicBezTo>
                <a:cubicBezTo>
                  <a:pt x="13705" y="64"/>
                  <a:pt x="12944" y="1"/>
                  <a:pt x="1217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9494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IMAGE">
  <p:cSld name="TITLE + TEXT + IMAGE">
    <p:spTree>
      <p:nvGrpSpPr>
        <p:cNvPr id="1" name="Shape 31"/>
        <p:cNvGrpSpPr/>
        <p:nvPr/>
      </p:nvGrpSpPr>
      <p:grpSpPr>
        <a:xfrm>
          <a:off x="0" y="0"/>
          <a:ext cx="0" cy="0"/>
          <a:chOff x="0" y="0"/>
          <a:chExt cx="0" cy="0"/>
        </a:xfrm>
      </p:grpSpPr>
      <p:sp>
        <p:nvSpPr>
          <p:cNvPr id="32" name="Google Shape;32;p4"/>
          <p:cNvSpPr txBox="1">
            <a:spLocks noGrp="1"/>
          </p:cNvSpPr>
          <p:nvPr>
            <p:ph type="ctrTitle"/>
          </p:nvPr>
        </p:nvSpPr>
        <p:spPr>
          <a:xfrm>
            <a:off x="6524933" y="2316667"/>
            <a:ext cx="4707200" cy="80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Font typeface="Roboto Black"/>
              <a:buNone/>
              <a:defRPr sz="4800" b="0">
                <a:solidFill>
                  <a:srgbClr val="FFFFFF"/>
                </a:solidFill>
                <a:latin typeface="Roboto Black"/>
                <a:ea typeface="Roboto Black"/>
                <a:cs typeface="Roboto Black"/>
                <a:sym typeface="Roboto Black"/>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endParaRPr/>
          </a:p>
        </p:txBody>
      </p:sp>
      <p:sp>
        <p:nvSpPr>
          <p:cNvPr id="33" name="Google Shape;33;p4"/>
          <p:cNvSpPr txBox="1">
            <a:spLocks noGrp="1"/>
          </p:cNvSpPr>
          <p:nvPr>
            <p:ph type="subTitle" idx="1"/>
          </p:nvPr>
        </p:nvSpPr>
        <p:spPr>
          <a:xfrm>
            <a:off x="6524933" y="3661833"/>
            <a:ext cx="4610000" cy="18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100"/>
              <a:buNone/>
              <a:defRPr sz="1467">
                <a:solidFill>
                  <a:srgbClr val="FFFFFF"/>
                </a:solidFill>
              </a:defRPr>
            </a:lvl1pPr>
            <a:lvl2pPr lvl="1"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2pPr>
            <a:lvl3pPr lvl="2"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3pPr>
            <a:lvl4pPr lvl="3"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4pPr>
            <a:lvl5pPr lvl="4"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5pPr>
            <a:lvl6pPr lvl="5"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6pPr>
            <a:lvl7pPr lvl="6"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7pPr>
            <a:lvl8pPr lvl="7"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8pPr>
            <a:lvl9pPr lvl="8" rtl="0">
              <a:lnSpc>
                <a:spcPct val="100000"/>
              </a:lnSpc>
              <a:spcBef>
                <a:spcPts val="0"/>
              </a:spcBef>
              <a:spcAft>
                <a:spcPts val="0"/>
              </a:spcAft>
              <a:buClr>
                <a:srgbClr val="FFFFFF"/>
              </a:buClr>
              <a:buSzPts val="1200"/>
              <a:buFont typeface="Roboto Mono Thin"/>
              <a:buNone/>
              <a:defRPr sz="1600">
                <a:solidFill>
                  <a:srgbClr val="FFFFFF"/>
                </a:solidFill>
                <a:latin typeface="Roboto Mono Thin"/>
                <a:ea typeface="Roboto Mono Thin"/>
                <a:cs typeface="Roboto Mono Thin"/>
                <a:sym typeface="Roboto Mono Thin"/>
              </a:defRPr>
            </a:lvl9pPr>
          </a:lstStyle>
          <a:p>
            <a:endParaRPr/>
          </a:p>
        </p:txBody>
      </p:sp>
    </p:spTree>
    <p:extLst>
      <p:ext uri="{BB962C8B-B14F-4D97-AF65-F5344CB8AC3E}">
        <p14:creationId xmlns:p14="http://schemas.microsoft.com/office/powerpoint/2010/main" val="345234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D19F-03A7-50CD-8F15-892EEEB26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3EAEA-30E9-79D1-BAAB-A8837B8AF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E225A-F08C-C16C-F074-50428FD76D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A33580-022A-F47D-0AC4-51A47E724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142BD-A4B4-A311-A56A-969E8F94ED56}"/>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34036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C17A-1908-3FFA-053D-0DCAFD35B4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6AD0FA-8141-2B1F-DFEA-50B26284F1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CF3941-845C-F84D-D5DF-CB7B7F3E9D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EBC376B-D9FF-4D47-D27E-98F12F2CA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4415EB-746C-C449-1182-8152C1FE1DF8}"/>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35407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453C-5E75-D856-AEFA-69806CEBD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0CE03-E01A-2F8F-02F8-F3B74C9F3B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B0F932-CDD6-53D9-6E85-CDB57DB1A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7CDAA-8822-DC48-D0DF-DF2B9E9AF3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70B5F2-92F7-D8E1-42AD-C10CF5CD7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5543C-92D1-E6F9-3242-45444CDDCF67}"/>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26148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31AE-9927-CF3D-311D-CA7B8A1C43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DE30C-7E86-9BC0-C70F-5DA2E702A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C89603-5BC2-4503-AB0D-889CE834AD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5F0950-0F7D-0313-AF4C-62736E982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9CBE0-E0E6-290F-119D-BAC1C6CFB2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585357-A5F3-012C-9DA7-8465FF66740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1E14F75-BD72-9B94-CDAE-64369BAB5F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579F40-DC90-1EFB-134A-8655B636B2AE}"/>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33713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3EE4-E032-54AF-8533-A670A53FD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D0A90C-7F0C-287C-F090-874C9441892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34EFEEA-B7CE-8661-3761-E6D9377BBE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44976A-080B-9909-352C-41D4E1DC4355}"/>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386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FD0F7-197C-1B1D-7CBF-6F277A3C34B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64B0980-5950-0535-0A4E-4800AC30BC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7DF58E-B78E-8C30-3528-408A54B6081C}"/>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349556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F521-A766-23D1-EE35-BC3C2ABC7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038F8-E517-9D44-7CBB-2C0182144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756DB2-62B3-E2F9-4FF4-C1E7834FD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7A4292-180D-3A5C-111C-047AB357E6D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84ABD71-C68C-8193-00A4-C59441C2E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C7521-C71D-D6A1-8AD2-959A722F1532}"/>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260163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AC7D-50A4-4940-B08B-26E6EE2D7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44FD4-873F-1BD1-CE55-43DC83D8C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D67E5-012D-06D5-79EF-5FE331726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06177-3717-7335-5960-C669973E2E7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77001D4-A9F0-4532-C02E-68FF119A7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05D56-0195-EC4B-9BA5-6A3E9726E136}"/>
              </a:ext>
            </a:extLst>
          </p:cNvPr>
          <p:cNvSpPr>
            <a:spLocks noGrp="1"/>
          </p:cNvSpPr>
          <p:nvPr>
            <p:ph type="sldNum" sz="quarter" idx="12"/>
          </p:nvPr>
        </p:nvSpPr>
        <p:spPr/>
        <p:txBody>
          <a:bodyPr/>
          <a:lstStyle/>
          <a:p>
            <a:fld id="{5F7BDD0C-0389-4ADC-A8AD-B55051D2BF91}" type="slidenum">
              <a:rPr lang="en-US" smtClean="0"/>
              <a:t>‹#›</a:t>
            </a:fld>
            <a:endParaRPr lang="en-US"/>
          </a:p>
        </p:txBody>
      </p:sp>
    </p:spTree>
    <p:extLst>
      <p:ext uri="{BB962C8B-B14F-4D97-AF65-F5344CB8AC3E}">
        <p14:creationId xmlns:p14="http://schemas.microsoft.com/office/powerpoint/2010/main" val="42751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74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7532BB-CBE9-89F1-D840-DB6F269DCF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A687A6-D380-DA6E-52A7-3F05218A8D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3BC3C-9369-3CEF-BED8-7945B6228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3C8D02A-29D6-1A2A-7F92-AE6F13BE1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D689B8-9E1D-33C6-9809-B91973C13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BDD0C-0389-4ADC-A8AD-B55051D2BF91}" type="slidenum">
              <a:rPr lang="en-US" smtClean="0"/>
              <a:t>‹#›</a:t>
            </a:fld>
            <a:endParaRPr lang="en-US"/>
          </a:p>
        </p:txBody>
      </p:sp>
    </p:spTree>
    <p:extLst>
      <p:ext uri="{BB962C8B-B14F-4D97-AF65-F5344CB8AC3E}">
        <p14:creationId xmlns:p14="http://schemas.microsoft.com/office/powerpoint/2010/main" val="335779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www.lib.montana.edu/services/research-and-instruction/ACTIVITY_Brainstorming_Keywords_ACCESSIBLE.docx" TargetMode="Externa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vle.credoreference.com/montana-state-university-ilcm/7751/reference-and-searching-techniques-section-module" TargetMode="External"/><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montana.qualtrics.com/jfe/form/SV_4SYxGh21zE797yR" TargetMode="External"/><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hyperlink" Target="https://ask.lib.montana.edu/"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montana.qualtrics.com/jfe/form/SV_eCJiCWmwFY3DUTI" TargetMode="Externa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png"/><Relationship Id="rId5" Type="http://schemas.openxmlformats.org/officeDocument/2006/relationships/hyperlink" Target="https://ask.lib.montana.edu/" TargetMode="Externa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ala.org/acrl/standards/ilframework#exploration" TargetMode="Externa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hyperlink" Target="https://www.lib.montana.edu/services/research-and-instruction/tutorials/identifyingkeywords/story.html"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hyperlink" Target="https://www.lib.montana.edu/services/research-and-instruction/tutorials.html#EmbedLibraryTutorials"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hyperlink" Target="https://guides.lib.montana.edu/libraryresearch/keywords"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guides.lib.montana.edu/libraryresearch/" TargetMode="External"/><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ata 4">
            <a:extLst>
              <a:ext uri="{FF2B5EF4-FFF2-40B4-BE49-F238E27FC236}">
                <a16:creationId xmlns:a16="http://schemas.microsoft.com/office/drawing/2014/main" id="{25EF14BB-6D41-7896-AFAE-411AC64201FD}"/>
              </a:ext>
            </a:extLst>
          </p:cNvPr>
          <p:cNvSpPr>
            <a:spLocks/>
          </p:cNvSpPr>
          <p:nvPr/>
        </p:nvSpPr>
        <p:spPr>
          <a:xfrm rot="247852">
            <a:off x="6936209" y="-236702"/>
            <a:ext cx="8530382" cy="811763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DD5B33-9E74-3A96-0BF2-B46C7D4D39DD}"/>
              </a:ext>
            </a:extLst>
          </p:cNvPr>
          <p:cNvSpPr>
            <a:spLocks noGrp="1"/>
          </p:cNvSpPr>
          <p:nvPr>
            <p:ph type="ctrTitle"/>
          </p:nvPr>
        </p:nvSpPr>
        <p:spPr>
          <a:xfrm>
            <a:off x="652673" y="1041400"/>
            <a:ext cx="6738727" cy="2387600"/>
          </a:xfrm>
        </p:spPr>
        <p:txBody>
          <a:bodyPr>
            <a:normAutofit fontScale="90000"/>
          </a:bodyPr>
          <a:lstStyle/>
          <a:p>
            <a:pPr algn="l"/>
            <a:r>
              <a:rPr lang="en-US" sz="6000" dirty="0"/>
              <a:t>ONLINE LESSON PLAN:</a:t>
            </a:r>
            <a:br>
              <a:rPr lang="en-US" sz="6000" dirty="0"/>
            </a:br>
            <a:r>
              <a:rPr lang="en-US" sz="6000" b="1" dirty="0"/>
              <a:t>KEYWORDS</a:t>
            </a:r>
            <a:endParaRPr lang="en-US" dirty="0">
              <a:latin typeface="Roboto Black" panose="02000000000000000000" pitchFamily="2" charset="0"/>
              <a:ea typeface="Roboto Black" panose="02000000000000000000" pitchFamily="2" charset="0"/>
            </a:endParaRPr>
          </a:p>
        </p:txBody>
      </p:sp>
      <p:sp>
        <p:nvSpPr>
          <p:cNvPr id="3" name="Subtitle 2">
            <a:extLst>
              <a:ext uri="{FF2B5EF4-FFF2-40B4-BE49-F238E27FC236}">
                <a16:creationId xmlns:a16="http://schemas.microsoft.com/office/drawing/2014/main" id="{2FF21589-5686-2F33-E1AE-755B9DDE039B}"/>
              </a:ext>
            </a:extLst>
          </p:cNvPr>
          <p:cNvSpPr>
            <a:spLocks noGrp="1"/>
          </p:cNvSpPr>
          <p:nvPr>
            <p:ph type="subTitle" idx="1"/>
          </p:nvPr>
        </p:nvSpPr>
        <p:spPr>
          <a:xfrm>
            <a:off x="750358" y="4509002"/>
            <a:ext cx="4764505" cy="1655762"/>
          </a:xfrm>
        </p:spPr>
        <p:txBody>
          <a:bodyPr>
            <a:normAutofit/>
          </a:bodyPr>
          <a:lstStyle/>
          <a:p>
            <a:pPr algn="l"/>
            <a:r>
              <a:rPr lang="en-US" dirty="0">
                <a:solidFill>
                  <a:schemeClr val="bg1"/>
                </a:solidFill>
                <a:latin typeface="Roboto Light" panose="02000000000000000000" pitchFamily="2" charset="0"/>
                <a:ea typeface="Roboto Light" panose="02000000000000000000" pitchFamily="2" charset="0"/>
              </a:rPr>
              <a:t>Taylor Moorman</a:t>
            </a:r>
          </a:p>
          <a:p>
            <a:pPr algn="l"/>
            <a:r>
              <a:rPr lang="en-US" dirty="0">
                <a:solidFill>
                  <a:schemeClr val="bg1"/>
                </a:solidFill>
                <a:latin typeface="Roboto Light" panose="02000000000000000000" pitchFamily="2" charset="0"/>
                <a:ea typeface="Roboto Light" panose="02000000000000000000" pitchFamily="2" charset="0"/>
              </a:rPr>
              <a:t>MSU Library</a:t>
            </a:r>
          </a:p>
          <a:p>
            <a:pPr algn="l"/>
            <a:r>
              <a:rPr lang="en-US" dirty="0">
                <a:solidFill>
                  <a:schemeClr val="bg1"/>
                </a:solidFill>
                <a:latin typeface="Roboto Light" panose="02000000000000000000" pitchFamily="2" charset="0"/>
                <a:ea typeface="Roboto Light" panose="02000000000000000000" pitchFamily="2" charset="0"/>
              </a:rPr>
              <a:t>taylor.moorman@montana.edu</a:t>
            </a:r>
          </a:p>
          <a:p>
            <a:endParaRPr lang="en-US" dirty="0">
              <a:solidFill>
                <a:schemeClr val="bg1"/>
              </a:solidFill>
              <a:latin typeface="Roboto Light" panose="02000000000000000000" pitchFamily="2" charset="0"/>
              <a:ea typeface="Roboto Light" panose="02000000000000000000" pitchFamily="2" charset="0"/>
            </a:endParaRPr>
          </a:p>
        </p:txBody>
      </p:sp>
      <p:pic>
        <p:nvPicPr>
          <p:cNvPr id="9" name="Picture 8" descr="Text&#10;&#10;Description automatically generated">
            <a:extLst>
              <a:ext uri="{FF2B5EF4-FFF2-40B4-BE49-F238E27FC236}">
                <a16:creationId xmlns:a16="http://schemas.microsoft.com/office/drawing/2014/main" id="{1A6DDA00-54EC-BC48-FED9-78512DE498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0506" y="5844723"/>
            <a:ext cx="3691136" cy="640081"/>
          </a:xfrm>
          <a:prstGeom prst="rect">
            <a:avLst/>
          </a:prstGeom>
        </p:spPr>
      </p:pic>
      <p:pic>
        <p:nvPicPr>
          <p:cNvPr id="4" name="Recorded Sound">
            <a:hlinkClick r:id="" action="ppaction://media"/>
            <a:extLst>
              <a:ext uri="{FF2B5EF4-FFF2-40B4-BE49-F238E27FC236}">
                <a16:creationId xmlns:a16="http://schemas.microsoft.com/office/drawing/2014/main" id="{595DA111-4B84-EEBE-08C4-94C4BA31D7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0758" y="6125349"/>
            <a:ext cx="609600" cy="609600"/>
          </a:xfrm>
          <a:prstGeom prst="rect">
            <a:avLst/>
          </a:prstGeom>
        </p:spPr>
      </p:pic>
    </p:spTree>
    <p:extLst>
      <p:ext uri="{BB962C8B-B14F-4D97-AF65-F5344CB8AC3E}">
        <p14:creationId xmlns:p14="http://schemas.microsoft.com/office/powerpoint/2010/main" val="3289360618"/>
      </p:ext>
    </p:extLst>
  </p:cSld>
  <p:clrMapOvr>
    <a:masterClrMapping/>
  </p:clrMapOvr>
  <mc:AlternateContent xmlns:mc="http://schemas.openxmlformats.org/markup-compatibility/2006">
    <mc:Choice xmlns:p14="http://schemas.microsoft.com/office/powerpoint/2010/main" Requires="p14">
      <p:transition spd="slow" p14:dur="2000" advTm="20088"/>
    </mc:Choice>
    <mc:Fallback>
      <p:transition spd="slow" advTm="200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10</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SUGGESTED HOMEWORK</a:t>
            </a:r>
          </a:p>
        </p:txBody>
      </p:sp>
      <p:sp>
        <p:nvSpPr>
          <p:cNvPr id="10" name="TextBox 9">
            <a:extLst>
              <a:ext uri="{FF2B5EF4-FFF2-40B4-BE49-F238E27FC236}">
                <a16:creationId xmlns:a16="http://schemas.microsoft.com/office/drawing/2014/main" id="{EB370676-E569-A606-63AD-364F0A09B379}"/>
              </a:ext>
            </a:extLst>
          </p:cNvPr>
          <p:cNvSpPr txBox="1"/>
          <p:nvPr/>
        </p:nvSpPr>
        <p:spPr>
          <a:xfrm>
            <a:off x="675157" y="2096788"/>
            <a:ext cx="9718623" cy="584775"/>
          </a:xfrm>
          <a:prstGeom prst="rect">
            <a:avLst/>
          </a:prstGeom>
          <a:noFill/>
        </p:spPr>
        <p:txBody>
          <a:bodyPr wrap="square" rtlCol="0">
            <a:spAutoFit/>
          </a:bodyPr>
          <a:lstStyle/>
          <a:p>
            <a:pPr marL="1371600" marR="0" lvl="2" indent="-457200" fontAlgn="base">
              <a:spcBef>
                <a:spcPts val="0"/>
              </a:spcBef>
              <a:spcAft>
                <a:spcPts val="0"/>
              </a:spcAft>
              <a:buFont typeface="Arial" panose="020B0604020202020204" pitchFamily="34" charset="0"/>
              <a:buChar char="•"/>
            </a:pPr>
            <a:r>
              <a:rPr lang="en-US" sz="3200" b="1" u="sng" dirty="0">
                <a:solidFill>
                  <a:srgbClr val="00B0F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Brainstorming Keywords Worksheet</a:t>
            </a:r>
            <a:endParaRPr lang="en-US" sz="3200" b="1" dirty="0">
              <a:solidFill>
                <a:srgbClr val="00B0F0"/>
              </a:solidFill>
              <a:effectLst/>
              <a:ea typeface="Times New Roman" panose="02020603050405020304" pitchFamily="18" charset="0"/>
            </a:endParaRPr>
          </a:p>
        </p:txBody>
      </p:sp>
      <p:sp>
        <p:nvSpPr>
          <p:cNvPr id="11" name="TextBox 10">
            <a:extLst>
              <a:ext uri="{FF2B5EF4-FFF2-40B4-BE49-F238E27FC236}">
                <a16:creationId xmlns:a16="http://schemas.microsoft.com/office/drawing/2014/main" id="{C610BF9F-D301-C0A8-57F5-BF17C5BC9E99}"/>
              </a:ext>
            </a:extLst>
          </p:cNvPr>
          <p:cNvSpPr txBox="1"/>
          <p:nvPr/>
        </p:nvSpPr>
        <p:spPr>
          <a:xfrm>
            <a:off x="1066800" y="2853423"/>
            <a:ext cx="8568649" cy="1569660"/>
          </a:xfrm>
          <a:prstGeom prst="rect">
            <a:avLst/>
          </a:prstGeom>
          <a:noFill/>
        </p:spPr>
        <p:txBody>
          <a:bodyPr wrap="square">
            <a:spAutoFit/>
          </a:bodyPr>
          <a:lstStyle/>
          <a:p>
            <a:pPr marL="1828800" lvl="3" indent="-457200">
              <a:buFont typeface="Arial" panose="020B0604020202020204" pitchFamily="34" charset="0"/>
              <a:buChar char="•"/>
            </a:pPr>
            <a:r>
              <a:rPr lang="en-US" sz="3200" b="1" dirty="0">
                <a:cs typeface="Times New Roman" panose="02020603050405020304" pitchFamily="18" charset="0"/>
              </a:rPr>
              <a:t>Main Concepts</a:t>
            </a:r>
          </a:p>
          <a:p>
            <a:pPr marL="1828800" lvl="3" indent="-457200">
              <a:buFont typeface="Arial" panose="020B0604020202020204" pitchFamily="34" charset="0"/>
              <a:buChar char="•"/>
            </a:pPr>
            <a:r>
              <a:rPr lang="en-US" sz="3200" b="1" dirty="0">
                <a:cs typeface="Times New Roman" panose="02020603050405020304" pitchFamily="18" charset="0"/>
              </a:rPr>
              <a:t>Synonyms</a:t>
            </a:r>
          </a:p>
          <a:p>
            <a:pPr marL="1828800" lvl="3" indent="-457200">
              <a:buFont typeface="Arial" panose="020B0604020202020204" pitchFamily="34" charset="0"/>
              <a:buChar char="•"/>
            </a:pPr>
            <a:r>
              <a:rPr lang="en-US" sz="3200" b="1" dirty="0">
                <a:cs typeface="Times New Roman" panose="02020603050405020304" pitchFamily="18" charset="0"/>
              </a:rPr>
              <a:t>Related Terms</a:t>
            </a:r>
            <a:endParaRPr lang="en-US" sz="3200" b="1" dirty="0"/>
          </a:p>
        </p:txBody>
      </p:sp>
      <p:pic>
        <p:nvPicPr>
          <p:cNvPr id="2" name="Recorded Sound">
            <a:hlinkClick r:id="" action="ppaction://media"/>
            <a:extLst>
              <a:ext uri="{FF2B5EF4-FFF2-40B4-BE49-F238E27FC236}">
                <a16:creationId xmlns:a16="http://schemas.microsoft.com/office/drawing/2014/main" id="{907047DB-B49D-C072-2827-30935EE8E1A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6676" y="5967412"/>
            <a:ext cx="609600" cy="609600"/>
          </a:xfrm>
          <a:prstGeom prst="rect">
            <a:avLst/>
          </a:prstGeom>
        </p:spPr>
      </p:pic>
    </p:spTree>
    <p:extLst>
      <p:ext uri="{BB962C8B-B14F-4D97-AF65-F5344CB8AC3E}">
        <p14:creationId xmlns:p14="http://schemas.microsoft.com/office/powerpoint/2010/main" val="580857774"/>
      </p:ext>
    </p:extLst>
  </p:cSld>
  <p:clrMapOvr>
    <a:masterClrMapping/>
  </p:clrMapOvr>
  <mc:AlternateContent xmlns:mc="http://schemas.openxmlformats.org/markup-compatibility/2006">
    <mc:Choice xmlns:p14="http://schemas.microsoft.com/office/powerpoint/2010/main" Requires="p14">
      <p:transition spd="slow" p14:dur="2000" advTm="29960"/>
    </mc:Choice>
    <mc:Fallback>
      <p:transition spd="slow" advTm="29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11</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ADDITIONAL RESOURCES</a:t>
            </a:r>
          </a:p>
        </p:txBody>
      </p:sp>
      <p:sp>
        <p:nvSpPr>
          <p:cNvPr id="7" name="TextBox 6">
            <a:extLst>
              <a:ext uri="{FF2B5EF4-FFF2-40B4-BE49-F238E27FC236}">
                <a16:creationId xmlns:a16="http://schemas.microsoft.com/office/drawing/2014/main" id="{933490DB-9A84-F283-8608-A1B54C949C87}"/>
              </a:ext>
            </a:extLst>
          </p:cNvPr>
          <p:cNvSpPr txBox="1"/>
          <p:nvPr/>
        </p:nvSpPr>
        <p:spPr>
          <a:xfrm>
            <a:off x="1360569" y="1944905"/>
            <a:ext cx="8711755" cy="584775"/>
          </a:xfrm>
          <a:prstGeom prst="rect">
            <a:avLst/>
          </a:prstGeom>
          <a:noFill/>
        </p:spPr>
        <p:txBody>
          <a:bodyPr wrap="square" rtlCol="0">
            <a:spAutoFit/>
          </a:bodyPr>
          <a:lstStyle/>
          <a:p>
            <a:pPr marL="742950" marR="0" lvl="1" indent="-285750" fontAlgn="base">
              <a:spcBef>
                <a:spcPts val="0"/>
              </a:spcBef>
              <a:spcAft>
                <a:spcPts val="0"/>
              </a:spcAft>
              <a:buFont typeface="Arial" panose="020B0604020202020204" pitchFamily="34" charset="0"/>
              <a:buChar char="•"/>
            </a:pPr>
            <a:r>
              <a:rPr lang="en-US" sz="3200" u="sng" dirty="0">
                <a:solidFill>
                  <a:srgbClr val="00B0F0"/>
                </a:solidFill>
                <a:effectLst/>
                <a:latin typeface="Franklin Gothic Book" panose="020B05030201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Keywords &amp; Search Terms</a:t>
            </a:r>
            <a:endParaRPr lang="en-US" sz="3200" dirty="0">
              <a:solidFill>
                <a:srgbClr val="00B0F0"/>
              </a:solidFill>
              <a:effectLst/>
              <a:latin typeface="Franklin Gothic Book" panose="020B0503020102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D147689E-C734-EAB3-9095-511AACB78A42}"/>
              </a:ext>
            </a:extLst>
          </p:cNvPr>
          <p:cNvSpPr txBox="1"/>
          <p:nvPr/>
        </p:nvSpPr>
        <p:spPr>
          <a:xfrm>
            <a:off x="1360568" y="2704089"/>
            <a:ext cx="9174825" cy="1569660"/>
          </a:xfrm>
          <a:prstGeom prst="rect">
            <a:avLst/>
          </a:prstGeom>
          <a:noFill/>
        </p:spPr>
        <p:txBody>
          <a:bodyPr wrap="square">
            <a:spAutoFit/>
          </a:bodyPr>
          <a:lstStyle/>
          <a:p>
            <a:pPr marL="1828800" lvl="3" indent="-457200">
              <a:buFont typeface="Arial" panose="020B0604020202020204" pitchFamily="34" charset="0"/>
              <a:buChar char="•"/>
            </a:pPr>
            <a:r>
              <a:rPr lang="en-US" sz="3200" dirty="0">
                <a:effectLst/>
                <a:latin typeface="Franklin Gothic Book" panose="020B0503020102020204" pitchFamily="34" charset="0"/>
                <a:ea typeface="Calibri" panose="020F0502020204030204" pitchFamily="34" charset="0"/>
                <a:cs typeface="Times New Roman" panose="02020603050405020304" pitchFamily="18" charset="0"/>
              </a:rPr>
              <a:t>CREDO Information Literacy CORE multimedia content</a:t>
            </a:r>
            <a:endParaRPr lang="en-US" sz="3200" dirty="0">
              <a:latin typeface="Franklin Gothic Book" panose="020B0503020102020204" pitchFamily="34" charset="0"/>
              <a:cs typeface="Times New Roman" panose="02020603050405020304" pitchFamily="18" charset="0"/>
            </a:endParaRPr>
          </a:p>
          <a:p>
            <a:pPr marL="1828800" lvl="3" indent="-457200">
              <a:buFont typeface="Arial" panose="020B0604020202020204" pitchFamily="34" charset="0"/>
              <a:buChar char="•"/>
            </a:pPr>
            <a:r>
              <a:rPr lang="en-US" sz="3200" dirty="0">
                <a:latin typeface="Franklin Gothic Book" panose="020B0503020102020204" pitchFamily="34" charset="0"/>
                <a:ea typeface="Times New Roman" panose="02020603050405020304" pitchFamily="18" charset="0"/>
                <a:cs typeface="Times New Roman" panose="02020603050405020304" pitchFamily="18" charset="0"/>
              </a:rPr>
              <a:t>V</a:t>
            </a:r>
            <a:r>
              <a:rPr lang="en-US" sz="3200" dirty="0">
                <a:effectLst/>
                <a:latin typeface="Franklin Gothic Book" panose="020B0503020102020204" pitchFamily="34" charset="0"/>
                <a:ea typeface="Times New Roman" panose="02020603050405020304" pitchFamily="18" charset="0"/>
                <a:cs typeface="Times New Roman" panose="02020603050405020304" pitchFamily="18" charset="0"/>
              </a:rPr>
              <a:t>ideos, interactive tutorials, and quizzes </a:t>
            </a:r>
            <a:endParaRPr lang="en-US" sz="3200" dirty="0">
              <a:latin typeface="Franklin Gothic Book" panose="020B0503020102020204" pitchFamily="34" charset="0"/>
            </a:endParaRPr>
          </a:p>
        </p:txBody>
      </p:sp>
      <p:pic>
        <p:nvPicPr>
          <p:cNvPr id="2" name="Recorded Sound">
            <a:hlinkClick r:id="" action="ppaction://media"/>
            <a:extLst>
              <a:ext uri="{FF2B5EF4-FFF2-40B4-BE49-F238E27FC236}">
                <a16:creationId xmlns:a16="http://schemas.microsoft.com/office/drawing/2014/main" id="{A3F6DC4D-C7F4-68F2-308D-B33A6A9608B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3850" y="6096000"/>
            <a:ext cx="609600" cy="609600"/>
          </a:xfrm>
          <a:prstGeom prst="rect">
            <a:avLst/>
          </a:prstGeom>
        </p:spPr>
      </p:pic>
    </p:spTree>
    <p:extLst>
      <p:ext uri="{BB962C8B-B14F-4D97-AF65-F5344CB8AC3E}">
        <p14:creationId xmlns:p14="http://schemas.microsoft.com/office/powerpoint/2010/main" val="597881447"/>
      </p:ext>
    </p:extLst>
  </p:cSld>
  <p:clrMapOvr>
    <a:masterClrMapping/>
  </p:clrMapOvr>
  <mc:AlternateContent xmlns:mc="http://schemas.openxmlformats.org/markup-compatibility/2006">
    <mc:Choice xmlns:p14="http://schemas.microsoft.com/office/powerpoint/2010/main" Requires="p14">
      <p:transition spd="slow" p14:dur="2000" advTm="20667"/>
    </mc:Choice>
    <mc:Fallback>
      <p:transition spd="slow" advTm="206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1219200" y="1150482"/>
            <a:ext cx="10272000" cy="763600"/>
          </a:xfrm>
          <a:prstGeom prst="rect">
            <a:avLst/>
          </a:prstGeom>
        </p:spPr>
        <p:txBody>
          <a:bodyPr spcFirstLastPara="1" vert="horz" wrap="square" lIns="121900" tIns="0" rIns="121900" bIns="121900" rtlCol="0" anchor="t" anchorCtr="0">
            <a:noAutofit/>
          </a:bodyPr>
          <a:lstStyle/>
          <a:p>
            <a:pPr algn="l"/>
            <a:r>
              <a:rPr lang="en" dirty="0"/>
              <a:t>STUDENT FEEDBACK</a:t>
            </a:r>
            <a:endParaRPr dirty="0"/>
          </a:p>
        </p:txBody>
      </p:sp>
      <p:pic>
        <p:nvPicPr>
          <p:cNvPr id="39" name="Picture 2">
            <a:extLst>
              <a:ext uri="{FF2B5EF4-FFF2-40B4-BE49-F238E27FC236}">
                <a16:creationId xmlns:a16="http://schemas.microsoft.com/office/drawing/2014/main" id="{F89EEA6C-40AF-3097-42CA-4DDA96EF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AFDF2EAE-F234-E3CA-4C24-E1F6B90F3CE3}"/>
              </a:ext>
            </a:extLst>
          </p:cNvPr>
          <p:cNvGrpSpPr/>
          <p:nvPr/>
        </p:nvGrpSpPr>
        <p:grpSpPr>
          <a:xfrm>
            <a:off x="1187115" y="2284673"/>
            <a:ext cx="10272001" cy="1353579"/>
            <a:chOff x="1183747" y="555148"/>
            <a:chExt cx="7838972" cy="1353579"/>
          </a:xfrm>
        </p:grpSpPr>
        <p:sp>
          <p:nvSpPr>
            <p:cNvPr id="42" name="Rectangle 41">
              <a:extLst>
                <a:ext uri="{FF2B5EF4-FFF2-40B4-BE49-F238E27FC236}">
                  <a16:creationId xmlns:a16="http://schemas.microsoft.com/office/drawing/2014/main" id="{9ED1CA81-FEDD-4769-A5D4-9783D504B52F}"/>
                </a:ext>
              </a:extLst>
            </p:cNvPr>
            <p:cNvSpPr/>
            <p:nvPr/>
          </p:nvSpPr>
          <p:spPr>
            <a:xfrm>
              <a:off x="1183747" y="555148"/>
              <a:ext cx="7641165" cy="1024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TextBox 42">
              <a:extLst>
                <a:ext uri="{FF2B5EF4-FFF2-40B4-BE49-F238E27FC236}">
                  <a16:creationId xmlns:a16="http://schemas.microsoft.com/office/drawing/2014/main" id="{90FD2CD9-F1F8-D69E-6EDD-D37724F86CB4}"/>
                </a:ext>
              </a:extLst>
            </p:cNvPr>
            <p:cNvSpPr txBox="1"/>
            <p:nvPr/>
          </p:nvSpPr>
          <p:spPr>
            <a:xfrm>
              <a:off x="1381554" y="883837"/>
              <a:ext cx="7641165" cy="1024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468" tIns="108468" rIns="108468" bIns="108468" numCol="1" spcCol="1270" anchor="ctr" anchorCtr="0">
              <a:noAutofit/>
            </a:bodyPr>
            <a:lstStyle/>
            <a:p>
              <a:pPr marL="457200" lvl="0" indent="-457200">
                <a:buFont typeface="Arial" panose="020B0604020202020204" pitchFamily="34" charset="0"/>
                <a:buChar char="•"/>
              </a:pPr>
              <a:r>
                <a:rPr lang="en-US" sz="2800" dirty="0">
                  <a:solidFill>
                    <a:schemeClr val="tx1"/>
                  </a:solidFill>
                </a:rPr>
                <a:t>Please consider asking students to complete the </a:t>
              </a:r>
              <a:r>
                <a:rPr lang="en-US" sz="2800" dirty="0">
                  <a:solidFill>
                    <a:srgbClr val="00B0F0"/>
                  </a:solidFill>
                  <a:hlinkClick r:id="rId6">
                    <a:extLst>
                      <a:ext uri="{A12FA001-AC4F-418D-AE19-62706E023703}">
                        <ahyp:hlinkClr xmlns:ahyp="http://schemas.microsoft.com/office/drawing/2018/hyperlinkcolor" val="tx"/>
                      </a:ext>
                    </a:extLst>
                  </a:hlinkClick>
                </a:rPr>
                <a:t>Student Feedback Survey for Library &amp; Research Instruction</a:t>
              </a:r>
              <a:endParaRPr lang="en-US" sz="2800" dirty="0">
                <a:solidFill>
                  <a:srgbClr val="00B0F0"/>
                </a:solidFill>
              </a:endParaRPr>
            </a:p>
            <a:p>
              <a:pPr lvl="0"/>
              <a:endParaRPr lang="en-US" sz="2800" dirty="0">
                <a:solidFill>
                  <a:srgbClr val="00B0F0"/>
                </a:solidFill>
              </a:endParaRPr>
            </a:p>
            <a:p>
              <a:pPr marL="457200" lvl="0" indent="-457200">
                <a:buFont typeface="Arial" panose="020B0604020202020204" pitchFamily="34" charset="0"/>
                <a:buChar char="•"/>
              </a:pPr>
              <a:r>
                <a:rPr lang="en-US" sz="2800" dirty="0">
                  <a:solidFill>
                    <a:schemeClr val="tx1"/>
                  </a:solidFill>
                </a:rPr>
                <a:t>For results, reach out to the Library! We can share results by class. </a:t>
              </a:r>
            </a:p>
          </p:txBody>
        </p:sp>
      </p:grpSp>
      <p:sp>
        <p:nvSpPr>
          <p:cNvPr id="45" name="TextBox 44">
            <a:extLst>
              <a:ext uri="{FF2B5EF4-FFF2-40B4-BE49-F238E27FC236}">
                <a16:creationId xmlns:a16="http://schemas.microsoft.com/office/drawing/2014/main" id="{78BF7809-A87A-7230-0010-037352F5E1AC}"/>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12</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75EA7CD8-00FF-3D51-3BE6-9A98F6267D6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7200" y="6019800"/>
            <a:ext cx="609600" cy="609600"/>
          </a:xfrm>
          <a:prstGeom prst="rect">
            <a:avLst/>
          </a:prstGeom>
        </p:spPr>
      </p:pic>
    </p:spTree>
    <p:extLst>
      <p:ext uri="{BB962C8B-B14F-4D97-AF65-F5344CB8AC3E}">
        <p14:creationId xmlns:p14="http://schemas.microsoft.com/office/powerpoint/2010/main" val="1202943497"/>
      </p:ext>
    </p:extLst>
  </p:cSld>
  <p:clrMapOvr>
    <a:masterClrMapping/>
  </p:clrMapOvr>
  <mc:AlternateContent xmlns:mc="http://schemas.openxmlformats.org/markup-compatibility/2006">
    <mc:Choice xmlns:p14="http://schemas.microsoft.com/office/powerpoint/2010/main" Requires="p14">
      <p:transition spd="slow" p14:dur="2000" advTm="18952"/>
    </mc:Choice>
    <mc:Fallback>
      <p:transition spd="slow" advTm="18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1219200" y="1150482"/>
            <a:ext cx="10272000" cy="763600"/>
          </a:xfrm>
          <a:prstGeom prst="rect">
            <a:avLst/>
          </a:prstGeom>
        </p:spPr>
        <p:txBody>
          <a:bodyPr spcFirstLastPara="1" vert="horz" wrap="square" lIns="121900" tIns="0" rIns="121900" bIns="121900" rtlCol="0" anchor="t" anchorCtr="0">
            <a:noAutofit/>
          </a:bodyPr>
          <a:lstStyle/>
          <a:p>
            <a:pPr algn="l"/>
            <a:r>
              <a:rPr lang="en-US" dirty="0"/>
              <a:t>Y</a:t>
            </a:r>
            <a:r>
              <a:rPr lang="en" dirty="0"/>
              <a:t>OUR FEEDBACK</a:t>
            </a:r>
            <a:endParaRPr dirty="0"/>
          </a:p>
        </p:txBody>
      </p:sp>
      <p:pic>
        <p:nvPicPr>
          <p:cNvPr id="39" name="Picture 2">
            <a:extLst>
              <a:ext uri="{FF2B5EF4-FFF2-40B4-BE49-F238E27FC236}">
                <a16:creationId xmlns:a16="http://schemas.microsoft.com/office/drawing/2014/main" id="{F89EEA6C-40AF-3097-42CA-4DDA96EF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AFDF2EAE-F234-E3CA-4C24-E1F6B90F3CE3}"/>
              </a:ext>
            </a:extLst>
          </p:cNvPr>
          <p:cNvGrpSpPr/>
          <p:nvPr/>
        </p:nvGrpSpPr>
        <p:grpSpPr>
          <a:xfrm>
            <a:off x="1219200" y="2664858"/>
            <a:ext cx="10272001" cy="1353579"/>
            <a:chOff x="1183747" y="555148"/>
            <a:chExt cx="7838972" cy="1353579"/>
          </a:xfrm>
        </p:grpSpPr>
        <p:sp>
          <p:nvSpPr>
            <p:cNvPr id="42" name="Rectangle 41">
              <a:extLst>
                <a:ext uri="{FF2B5EF4-FFF2-40B4-BE49-F238E27FC236}">
                  <a16:creationId xmlns:a16="http://schemas.microsoft.com/office/drawing/2014/main" id="{9ED1CA81-FEDD-4769-A5D4-9783D504B52F}"/>
                </a:ext>
              </a:extLst>
            </p:cNvPr>
            <p:cNvSpPr/>
            <p:nvPr/>
          </p:nvSpPr>
          <p:spPr>
            <a:xfrm>
              <a:off x="1183747" y="555148"/>
              <a:ext cx="7641165" cy="1024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TextBox 42">
              <a:extLst>
                <a:ext uri="{FF2B5EF4-FFF2-40B4-BE49-F238E27FC236}">
                  <a16:creationId xmlns:a16="http://schemas.microsoft.com/office/drawing/2014/main" id="{90FD2CD9-F1F8-D69E-6EDD-D37724F86CB4}"/>
                </a:ext>
              </a:extLst>
            </p:cNvPr>
            <p:cNvSpPr txBox="1"/>
            <p:nvPr/>
          </p:nvSpPr>
          <p:spPr>
            <a:xfrm>
              <a:off x="1381554" y="883837"/>
              <a:ext cx="7641165" cy="1024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468" tIns="108468" rIns="108468" bIns="108468" numCol="1" spcCol="1270" anchor="ctr" anchorCtr="0">
              <a:noAutofit/>
            </a:bodyPr>
            <a:lstStyle/>
            <a:p>
              <a:r>
                <a:rPr lang="en-US" sz="2800" dirty="0">
                  <a:solidFill>
                    <a:schemeClr val="tx1"/>
                  </a:solidFill>
                </a:rPr>
                <a:t>Please take our </a:t>
              </a:r>
              <a:r>
                <a:rPr lang="en-US" sz="2800" dirty="0">
                  <a:solidFill>
                    <a:srgbClr val="00B0F0"/>
                  </a:solidFill>
                  <a:hlinkClick r:id="rId6">
                    <a:extLst>
                      <a:ext uri="{A12FA001-AC4F-418D-AE19-62706E023703}">
                        <ahyp:hlinkClr xmlns:ahyp="http://schemas.microsoft.com/office/drawing/2018/hyperlinkcolor" val="tx"/>
                      </a:ext>
                    </a:extLst>
                  </a:hlinkClick>
                </a:rPr>
                <a:t>Instructor Feedback Survey </a:t>
              </a:r>
              <a:endParaRPr lang="en-US" sz="2800" dirty="0">
                <a:solidFill>
                  <a:srgbClr val="00B0F0"/>
                </a:solidFill>
              </a:endParaRPr>
            </a:p>
            <a:p>
              <a:endParaRPr lang="en-US" sz="2800" dirty="0">
                <a:solidFill>
                  <a:srgbClr val="00B0F0"/>
                </a:solidFill>
              </a:endParaRPr>
            </a:p>
            <a:p>
              <a:r>
                <a:rPr lang="en-US" sz="2800" dirty="0">
                  <a:solidFill>
                    <a:schemeClr val="tx1"/>
                  </a:solidFill>
                </a:rPr>
                <a:t>Let us know how we can help from </a:t>
              </a:r>
              <a:r>
                <a:rPr lang="en-US" sz="2800" dirty="0">
                  <a:solidFill>
                    <a:srgbClr val="00B0F0"/>
                  </a:solidFill>
                  <a:hlinkClick r:id="rId7">
                    <a:extLst>
                      <a:ext uri="{A12FA001-AC4F-418D-AE19-62706E023703}">
                        <ahyp:hlinkClr xmlns:ahyp="http://schemas.microsoft.com/office/drawing/2018/hyperlinkcolor" val="tx"/>
                      </a:ext>
                    </a:extLst>
                  </a:hlinkClick>
                </a:rPr>
                <a:t>Ask the Library</a:t>
              </a:r>
              <a:r>
                <a:rPr lang="en-US" sz="2800" dirty="0">
                  <a:solidFill>
                    <a:srgbClr val="00B0F0"/>
                  </a:solidFill>
                </a:rPr>
                <a:t>!</a:t>
              </a:r>
            </a:p>
            <a:p>
              <a:pPr marL="914400" lvl="1" indent="-457200">
                <a:buFont typeface="Arial" panose="020B0604020202020204" pitchFamily="34" charset="0"/>
                <a:buChar char="•"/>
              </a:pPr>
              <a:r>
                <a:rPr lang="en-US" sz="2800" dirty="0">
                  <a:solidFill>
                    <a:srgbClr val="FFC000"/>
                  </a:solidFill>
                </a:rPr>
                <a:t>Chat</a:t>
              </a:r>
            </a:p>
            <a:p>
              <a:pPr marL="914400" lvl="1" indent="-457200">
                <a:buFont typeface="Arial" panose="020B0604020202020204" pitchFamily="34" charset="0"/>
                <a:buChar char="•"/>
              </a:pPr>
              <a:r>
                <a:rPr lang="en-US" sz="2800" dirty="0">
                  <a:solidFill>
                    <a:srgbClr val="FFC000"/>
                  </a:solidFill>
                </a:rPr>
                <a:t>Email</a:t>
              </a:r>
            </a:p>
            <a:p>
              <a:pPr marL="914400" lvl="1" indent="-457200">
                <a:buFont typeface="Arial" panose="020B0604020202020204" pitchFamily="34" charset="0"/>
                <a:buChar char="•"/>
              </a:pPr>
              <a:r>
                <a:rPr lang="en-US" sz="2800" dirty="0">
                  <a:solidFill>
                    <a:srgbClr val="FFC000"/>
                  </a:solidFill>
                </a:rPr>
                <a:t>Text</a:t>
              </a:r>
            </a:p>
            <a:p>
              <a:pPr marL="914400" lvl="1" indent="-457200">
                <a:buFont typeface="Arial" panose="020B0604020202020204" pitchFamily="34" charset="0"/>
                <a:buChar char="•"/>
              </a:pPr>
              <a:r>
                <a:rPr lang="en-US" sz="2800" dirty="0">
                  <a:solidFill>
                    <a:srgbClr val="FFC000"/>
                  </a:solidFill>
                </a:rPr>
                <a:t>In-person consultations</a:t>
              </a:r>
            </a:p>
          </p:txBody>
        </p:sp>
      </p:grpSp>
      <p:sp>
        <p:nvSpPr>
          <p:cNvPr id="45" name="TextBox 44">
            <a:extLst>
              <a:ext uri="{FF2B5EF4-FFF2-40B4-BE49-F238E27FC236}">
                <a16:creationId xmlns:a16="http://schemas.microsoft.com/office/drawing/2014/main" id="{78BF7809-A87A-7230-0010-037352F5E1AC}"/>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13</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305BA88E-C6E7-5772-5901-FE6B0AFB0A6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 y="6019800"/>
            <a:ext cx="609600" cy="609600"/>
          </a:xfrm>
          <a:prstGeom prst="rect">
            <a:avLst/>
          </a:prstGeom>
        </p:spPr>
      </p:pic>
    </p:spTree>
    <p:extLst>
      <p:ext uri="{BB962C8B-B14F-4D97-AF65-F5344CB8AC3E}">
        <p14:creationId xmlns:p14="http://schemas.microsoft.com/office/powerpoint/2010/main" val="2340644718"/>
      </p:ext>
    </p:extLst>
  </p:cSld>
  <p:clrMapOvr>
    <a:masterClrMapping/>
  </p:clrMapOvr>
  <mc:AlternateContent xmlns:mc="http://schemas.openxmlformats.org/markup-compatibility/2006">
    <mc:Choice xmlns:p14="http://schemas.microsoft.com/office/powerpoint/2010/main" Requires="p14">
      <p:transition spd="slow" p14:dur="2000" advTm="18316"/>
    </mc:Choice>
    <mc:Fallback>
      <p:transition spd="slow" advTm="18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ata 4">
            <a:extLst>
              <a:ext uri="{FF2B5EF4-FFF2-40B4-BE49-F238E27FC236}">
                <a16:creationId xmlns:a16="http://schemas.microsoft.com/office/drawing/2014/main" id="{25EF14BB-6D41-7896-AFAE-411AC64201FD}"/>
              </a:ext>
            </a:extLst>
          </p:cNvPr>
          <p:cNvSpPr>
            <a:spLocks/>
          </p:cNvSpPr>
          <p:nvPr/>
        </p:nvSpPr>
        <p:spPr>
          <a:xfrm rot="247852">
            <a:off x="6936209" y="-236702"/>
            <a:ext cx="8530382" cy="8117633"/>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DD5B33-9E74-3A96-0BF2-B46C7D4D39DD}"/>
              </a:ext>
            </a:extLst>
          </p:cNvPr>
          <p:cNvSpPr>
            <a:spLocks noGrp="1"/>
          </p:cNvSpPr>
          <p:nvPr>
            <p:ph type="ctrTitle"/>
          </p:nvPr>
        </p:nvSpPr>
        <p:spPr>
          <a:xfrm>
            <a:off x="652673" y="1041400"/>
            <a:ext cx="6024465" cy="2387600"/>
          </a:xfrm>
        </p:spPr>
        <p:txBody>
          <a:bodyPr>
            <a:normAutofit/>
          </a:bodyPr>
          <a:lstStyle/>
          <a:p>
            <a:pPr algn="l"/>
            <a:r>
              <a:rPr lang="en-US" sz="6000" dirty="0"/>
              <a:t>THANK YOU!</a:t>
            </a:r>
            <a:endParaRPr lang="en-US" dirty="0">
              <a:latin typeface="Roboto Black" panose="02000000000000000000" pitchFamily="2" charset="0"/>
              <a:ea typeface="Roboto Black" panose="02000000000000000000" pitchFamily="2" charset="0"/>
            </a:endParaRPr>
          </a:p>
        </p:txBody>
      </p:sp>
      <p:sp>
        <p:nvSpPr>
          <p:cNvPr id="3" name="Subtitle 2">
            <a:extLst>
              <a:ext uri="{FF2B5EF4-FFF2-40B4-BE49-F238E27FC236}">
                <a16:creationId xmlns:a16="http://schemas.microsoft.com/office/drawing/2014/main" id="{2FF21589-5686-2F33-E1AE-755B9DDE039B}"/>
              </a:ext>
            </a:extLst>
          </p:cNvPr>
          <p:cNvSpPr>
            <a:spLocks noGrp="1"/>
          </p:cNvSpPr>
          <p:nvPr>
            <p:ph type="subTitle" idx="1"/>
          </p:nvPr>
        </p:nvSpPr>
        <p:spPr>
          <a:xfrm>
            <a:off x="750358" y="4509002"/>
            <a:ext cx="5726642" cy="1655762"/>
          </a:xfrm>
        </p:spPr>
        <p:txBody>
          <a:bodyPr>
            <a:normAutofit/>
          </a:bodyPr>
          <a:lstStyle/>
          <a:p>
            <a:pPr algn="l"/>
            <a:r>
              <a:rPr lang="en-US" sz="3200" b="0" i="0" u="none" strike="noStrike" dirty="0">
                <a:solidFill>
                  <a:srgbClr val="EBEBEB"/>
                </a:solidFill>
                <a:effectLst/>
              </a:rPr>
              <a:t>Questions?</a:t>
            </a:r>
            <a:r>
              <a:rPr lang="en-US" sz="3200" b="0" i="0" dirty="0">
                <a:solidFill>
                  <a:srgbClr val="000000"/>
                </a:solidFill>
                <a:effectLst/>
              </a:rPr>
              <a:t>​</a:t>
            </a:r>
          </a:p>
          <a:p>
            <a:pPr algn="l"/>
            <a:r>
              <a:rPr lang="en-US" sz="3200" dirty="0">
                <a:solidFill>
                  <a:srgbClr val="00B0F0"/>
                </a:solidFill>
                <a:hlinkClick r:id="rId5">
                  <a:extLst>
                    <a:ext uri="{A12FA001-AC4F-418D-AE19-62706E023703}">
                      <ahyp:hlinkClr xmlns:ahyp="http://schemas.microsoft.com/office/drawing/2018/hyperlinkcolor" val="tx"/>
                    </a:ext>
                  </a:extLst>
                </a:hlinkClick>
              </a:rPr>
              <a:t>https://ask.lib.montana.edu/</a:t>
            </a:r>
            <a:endParaRPr lang="en-US" sz="3200" dirty="0">
              <a:solidFill>
                <a:srgbClr val="00B0F0"/>
              </a:solidFill>
            </a:endParaRPr>
          </a:p>
          <a:p>
            <a:endParaRPr lang="en-US" dirty="0">
              <a:solidFill>
                <a:schemeClr val="bg1"/>
              </a:solidFill>
              <a:latin typeface="Roboto Light" panose="02000000000000000000" pitchFamily="2" charset="0"/>
              <a:ea typeface="Roboto Light" panose="02000000000000000000" pitchFamily="2" charset="0"/>
            </a:endParaRPr>
          </a:p>
        </p:txBody>
      </p:sp>
      <p:pic>
        <p:nvPicPr>
          <p:cNvPr id="9" name="Picture 8" descr="Text&#10;&#10;Description automatically generated">
            <a:extLst>
              <a:ext uri="{FF2B5EF4-FFF2-40B4-BE49-F238E27FC236}">
                <a16:creationId xmlns:a16="http://schemas.microsoft.com/office/drawing/2014/main" id="{1A6DDA00-54EC-BC48-FED9-78512DE49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0506" y="5844723"/>
            <a:ext cx="3691136" cy="640081"/>
          </a:xfrm>
          <a:prstGeom prst="rect">
            <a:avLst/>
          </a:prstGeom>
        </p:spPr>
      </p:pic>
      <p:sp>
        <p:nvSpPr>
          <p:cNvPr id="10" name="TextBox 9">
            <a:extLst>
              <a:ext uri="{FF2B5EF4-FFF2-40B4-BE49-F238E27FC236}">
                <a16:creationId xmlns:a16="http://schemas.microsoft.com/office/drawing/2014/main" id="{9CD93429-3DA3-B06B-8576-24B6B90D936B}"/>
              </a:ext>
            </a:extLst>
          </p:cNvPr>
          <p:cNvSpPr txBox="1"/>
          <p:nvPr/>
        </p:nvSpPr>
        <p:spPr>
          <a:xfrm>
            <a:off x="10210800" y="373196"/>
            <a:ext cx="7884694" cy="923330"/>
          </a:xfrm>
          <a:prstGeom prst="rect">
            <a:avLst/>
          </a:prstGeom>
          <a:noFill/>
        </p:spPr>
        <p:txBody>
          <a:bodyPr wrap="square">
            <a:spAutoFit/>
          </a:bodyPr>
          <a:lstStyle/>
          <a:p>
            <a:fld id="{F15E87FB-E036-48A5-8723-BDB6A43096E7}" type="slidenum">
              <a:rPr lang="en-US" sz="5400" smtClean="0">
                <a:solidFill>
                  <a:srgbClr val="002060"/>
                </a:solidFill>
              </a:rPr>
              <a:pPr/>
              <a:t>14</a:t>
            </a:fld>
            <a:endParaRPr lang="en-US" sz="5400" dirty="0">
              <a:solidFill>
                <a:srgbClr val="002060"/>
              </a:solidFill>
            </a:endParaRPr>
          </a:p>
        </p:txBody>
      </p:sp>
      <p:pic>
        <p:nvPicPr>
          <p:cNvPr id="4" name="Recorded Sound">
            <a:hlinkClick r:id="" action="ppaction://media"/>
            <a:extLst>
              <a:ext uri="{FF2B5EF4-FFF2-40B4-BE49-F238E27FC236}">
                <a16:creationId xmlns:a16="http://schemas.microsoft.com/office/drawing/2014/main" id="{DF8D0FAD-E65F-DEF0-FFC1-A9A4434591D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0758" y="6096000"/>
            <a:ext cx="609600" cy="609600"/>
          </a:xfrm>
          <a:prstGeom prst="rect">
            <a:avLst/>
          </a:prstGeom>
        </p:spPr>
      </p:pic>
    </p:spTree>
    <p:extLst>
      <p:ext uri="{BB962C8B-B14F-4D97-AF65-F5344CB8AC3E}">
        <p14:creationId xmlns:p14="http://schemas.microsoft.com/office/powerpoint/2010/main" val="2975940852"/>
      </p:ext>
    </p:extLst>
  </p:cSld>
  <p:clrMapOvr>
    <a:masterClrMapping/>
  </p:clrMapOvr>
  <mc:AlternateContent xmlns:mc="http://schemas.openxmlformats.org/markup-compatibility/2006">
    <mc:Choice xmlns:p14="http://schemas.microsoft.com/office/powerpoint/2010/main" Requires="p14">
      <p:transition spd="slow" p14:dur="2000" advTm="14033"/>
    </mc:Choice>
    <mc:Fallback>
      <p:transition spd="slow" advTm="14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1219200" y="1150482"/>
            <a:ext cx="10272000" cy="763600"/>
          </a:xfrm>
          <a:prstGeom prst="rect">
            <a:avLst/>
          </a:prstGeom>
        </p:spPr>
        <p:txBody>
          <a:bodyPr spcFirstLastPara="1" vert="horz" wrap="square" lIns="121900" tIns="0" rIns="121900" bIns="121900" rtlCol="0" anchor="t" anchorCtr="0">
            <a:noAutofit/>
          </a:bodyPr>
          <a:lstStyle/>
          <a:p>
            <a:pPr algn="l"/>
            <a:r>
              <a:rPr lang="en" dirty="0"/>
              <a:t>LEARNING OBJECTIVE</a:t>
            </a:r>
            <a:endParaRPr dirty="0"/>
          </a:p>
        </p:txBody>
      </p:sp>
      <p:pic>
        <p:nvPicPr>
          <p:cNvPr id="39" name="Picture 2">
            <a:extLst>
              <a:ext uri="{FF2B5EF4-FFF2-40B4-BE49-F238E27FC236}">
                <a16:creationId xmlns:a16="http://schemas.microsoft.com/office/drawing/2014/main" id="{F89EEA6C-40AF-3097-42CA-4DDA96EF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AFDF2EAE-F234-E3CA-4C24-E1F6B90F3CE3}"/>
              </a:ext>
            </a:extLst>
          </p:cNvPr>
          <p:cNvGrpSpPr/>
          <p:nvPr/>
        </p:nvGrpSpPr>
        <p:grpSpPr>
          <a:xfrm>
            <a:off x="1219200" y="2613362"/>
            <a:ext cx="10012799" cy="1024890"/>
            <a:chOff x="1183747" y="555148"/>
            <a:chExt cx="7641165" cy="1024890"/>
          </a:xfrm>
        </p:grpSpPr>
        <p:sp>
          <p:nvSpPr>
            <p:cNvPr id="42" name="Rectangle 41">
              <a:extLst>
                <a:ext uri="{FF2B5EF4-FFF2-40B4-BE49-F238E27FC236}">
                  <a16:creationId xmlns:a16="http://schemas.microsoft.com/office/drawing/2014/main" id="{9ED1CA81-FEDD-4769-A5D4-9783D504B52F}"/>
                </a:ext>
              </a:extLst>
            </p:cNvPr>
            <p:cNvSpPr/>
            <p:nvPr/>
          </p:nvSpPr>
          <p:spPr>
            <a:xfrm>
              <a:off x="1183747" y="555148"/>
              <a:ext cx="7641165" cy="1024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TextBox 42">
              <a:extLst>
                <a:ext uri="{FF2B5EF4-FFF2-40B4-BE49-F238E27FC236}">
                  <a16:creationId xmlns:a16="http://schemas.microsoft.com/office/drawing/2014/main" id="{90FD2CD9-F1F8-D69E-6EDD-D37724F86CB4}"/>
                </a:ext>
              </a:extLst>
            </p:cNvPr>
            <p:cNvSpPr txBox="1"/>
            <p:nvPr/>
          </p:nvSpPr>
          <p:spPr>
            <a:xfrm>
              <a:off x="1183747" y="555148"/>
              <a:ext cx="7641165" cy="1024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468" tIns="108468" rIns="108468" bIns="108468" numCol="1" spcCol="1270" anchor="ctr" anchorCtr="0">
              <a:noAutofit/>
            </a:bodyPr>
            <a:lstStyle/>
            <a:p>
              <a:pPr marL="0" lvl="0" indent="0" algn="l" defTabSz="933450">
                <a:lnSpc>
                  <a:spcPct val="100000"/>
                </a:lnSpc>
                <a:spcBef>
                  <a:spcPct val="0"/>
                </a:spcBef>
                <a:spcAft>
                  <a:spcPct val="35000"/>
                </a:spcAft>
                <a:buNone/>
              </a:pPr>
              <a:r>
                <a:rPr lang="en-US" sz="3600" kern="1200" dirty="0"/>
                <a:t>Use broad/narrow keywords and synonyms related to a research topic to effectively find relevant information.</a:t>
              </a:r>
            </a:p>
          </p:txBody>
        </p:sp>
      </p:grpSp>
      <p:sp>
        <p:nvSpPr>
          <p:cNvPr id="45" name="TextBox 44">
            <a:extLst>
              <a:ext uri="{FF2B5EF4-FFF2-40B4-BE49-F238E27FC236}">
                <a16:creationId xmlns:a16="http://schemas.microsoft.com/office/drawing/2014/main" id="{78BF7809-A87A-7230-0010-037352F5E1AC}"/>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2</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0CE92ED6-3062-0F0A-29D3-C7AE36D7D7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385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343"/>
    </mc:Choice>
    <mc:Fallback>
      <p:transition spd="slow" advTm="14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3</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IT MATTERS</a:t>
            </a:r>
          </a:p>
        </p:txBody>
      </p:sp>
      <p:sp>
        <p:nvSpPr>
          <p:cNvPr id="7" name="TextBox 6">
            <a:extLst>
              <a:ext uri="{FF2B5EF4-FFF2-40B4-BE49-F238E27FC236}">
                <a16:creationId xmlns:a16="http://schemas.microsoft.com/office/drawing/2014/main" id="{7A6C9AC0-D4DA-04D6-E651-025E9F59E460}"/>
              </a:ext>
            </a:extLst>
          </p:cNvPr>
          <p:cNvSpPr txBox="1"/>
          <p:nvPr/>
        </p:nvSpPr>
        <p:spPr>
          <a:xfrm>
            <a:off x="1066800" y="2096789"/>
            <a:ext cx="9039726" cy="2554545"/>
          </a:xfrm>
          <a:prstGeom prst="rect">
            <a:avLst/>
          </a:prstGeom>
          <a:noFill/>
        </p:spPr>
        <p:txBody>
          <a:bodyPr wrap="square">
            <a:spAutoFit/>
          </a:bodyPr>
          <a:lstStyle/>
          <a:p>
            <a:r>
              <a:rPr lang="en-US" sz="3200" dirty="0">
                <a:solidFill>
                  <a:srgbClr val="FFC000"/>
                </a:solidFill>
              </a:rPr>
              <a:t>Association for College &amp; Research Libraries (ACRL) Framework:</a:t>
            </a:r>
          </a:p>
          <a:p>
            <a:endParaRPr lang="en-US" sz="3200" dirty="0">
              <a:solidFill>
                <a:srgbClr val="FFC000"/>
              </a:solidFill>
            </a:endParaRPr>
          </a:p>
          <a:p>
            <a:r>
              <a:rPr lang="en-US" sz="3200" dirty="0">
                <a:solidFill>
                  <a:srgbClr val="FFC000"/>
                </a:solidFill>
              </a:rPr>
              <a:t>Searching as </a:t>
            </a:r>
          </a:p>
          <a:p>
            <a:r>
              <a:rPr lang="en-US" sz="3200" dirty="0">
                <a:solidFill>
                  <a:srgbClr val="FFC000"/>
                </a:solidFill>
              </a:rPr>
              <a:t>Strategic Exploration</a:t>
            </a:r>
          </a:p>
        </p:txBody>
      </p:sp>
      <p:sp>
        <p:nvSpPr>
          <p:cNvPr id="8" name="Google Shape;116;p22">
            <a:extLst>
              <a:ext uri="{FF2B5EF4-FFF2-40B4-BE49-F238E27FC236}">
                <a16:creationId xmlns:a16="http://schemas.microsoft.com/office/drawing/2014/main" id="{FB3F9174-ECE9-2E4B-C5A0-1E0076AFBC80}"/>
              </a:ext>
            </a:extLst>
          </p:cNvPr>
          <p:cNvSpPr/>
          <p:nvPr/>
        </p:nvSpPr>
        <p:spPr>
          <a:xfrm>
            <a:off x="6629400" y="3313371"/>
            <a:ext cx="3390900" cy="3183180"/>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9" name="TextBox 8">
            <a:extLst>
              <a:ext uri="{FF2B5EF4-FFF2-40B4-BE49-F238E27FC236}">
                <a16:creationId xmlns:a16="http://schemas.microsoft.com/office/drawing/2014/main" id="{0D3CC6A8-F6CA-9429-077A-43FE36649DED}"/>
              </a:ext>
            </a:extLst>
          </p:cNvPr>
          <p:cNvSpPr txBox="1"/>
          <p:nvPr/>
        </p:nvSpPr>
        <p:spPr>
          <a:xfrm>
            <a:off x="6696075" y="4156887"/>
            <a:ext cx="3733800" cy="646331"/>
          </a:xfrm>
          <a:prstGeom prst="rect">
            <a:avLst/>
          </a:prstGeom>
          <a:noFill/>
        </p:spPr>
        <p:txBody>
          <a:bodyPr wrap="square" rtlCol="0">
            <a:spAutoFit/>
          </a:bodyPr>
          <a:lstStyle/>
          <a:p>
            <a:pPr lvl="0"/>
            <a:r>
              <a:rPr lang="en-US" sz="1800" b="1" dirty="0">
                <a:solidFill>
                  <a:srgbClr val="00B0F0"/>
                </a:solidFill>
                <a:hlinkClick r:id="rId6">
                  <a:extLst>
                    <a:ext uri="{A12FA001-AC4F-418D-AE19-62706E023703}">
                      <ahyp:hlinkClr xmlns:ahyp="http://schemas.microsoft.com/office/drawing/2018/hyperlinkcolor" val="tx"/>
                    </a:ext>
                  </a:extLst>
                </a:hlinkClick>
              </a:rPr>
              <a:t>ACRL Frame: Searching as Strategic Exploration</a:t>
            </a:r>
            <a:endParaRPr lang="en-US" sz="1800" dirty="0">
              <a:solidFill>
                <a:srgbClr val="00B0F0"/>
              </a:solidFill>
            </a:endParaRPr>
          </a:p>
        </p:txBody>
      </p:sp>
      <p:pic>
        <p:nvPicPr>
          <p:cNvPr id="2" name="Recorded Sound">
            <a:hlinkClick r:id="" action="ppaction://media"/>
            <a:extLst>
              <a:ext uri="{FF2B5EF4-FFF2-40B4-BE49-F238E27FC236}">
                <a16:creationId xmlns:a16="http://schemas.microsoft.com/office/drawing/2014/main" id="{7AA8610A-EAFE-BDA2-5DEB-DE41D4869F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6046061"/>
            <a:ext cx="609600" cy="609600"/>
          </a:xfrm>
          <a:prstGeom prst="rect">
            <a:avLst/>
          </a:prstGeom>
        </p:spPr>
      </p:pic>
    </p:spTree>
    <p:extLst>
      <p:ext uri="{BB962C8B-B14F-4D97-AF65-F5344CB8AC3E}">
        <p14:creationId xmlns:p14="http://schemas.microsoft.com/office/powerpoint/2010/main" val="3218720894"/>
      </p:ext>
    </p:extLst>
  </p:cSld>
  <p:clrMapOvr>
    <a:masterClrMapping/>
  </p:clrMapOvr>
  <mc:AlternateContent xmlns:mc="http://schemas.openxmlformats.org/markup-compatibility/2006">
    <mc:Choice xmlns:p14="http://schemas.microsoft.com/office/powerpoint/2010/main" Requires="p14">
      <p:transition spd="slow" p14:dur="2000" advTm="20809"/>
    </mc:Choice>
    <mc:Fallback>
      <p:transition spd="slow" advTm="20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4</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IT MATTERS: ACRL ALIGNMENT</a:t>
            </a:r>
          </a:p>
        </p:txBody>
      </p:sp>
      <p:sp>
        <p:nvSpPr>
          <p:cNvPr id="7" name="TextBox 6">
            <a:extLst>
              <a:ext uri="{FF2B5EF4-FFF2-40B4-BE49-F238E27FC236}">
                <a16:creationId xmlns:a16="http://schemas.microsoft.com/office/drawing/2014/main" id="{7A6C9AC0-D4DA-04D6-E651-025E9F59E460}"/>
              </a:ext>
            </a:extLst>
          </p:cNvPr>
          <p:cNvSpPr txBox="1"/>
          <p:nvPr/>
        </p:nvSpPr>
        <p:spPr>
          <a:xfrm>
            <a:off x="960000" y="2274416"/>
            <a:ext cx="10272000" cy="3745384"/>
          </a:xfrm>
          <a:prstGeom prst="rect">
            <a:avLst/>
          </a:prstGeom>
          <a:noFill/>
        </p:spPr>
        <p:txBody>
          <a:bodyPr wrap="square">
            <a:spAutoFit/>
          </a:bodyPr>
          <a:lstStyle/>
          <a:p>
            <a:pPr marL="0" marR="0" indent="0">
              <a:lnSpc>
                <a:spcPct val="107000"/>
              </a:lnSpc>
              <a:spcBef>
                <a:spcPts val="0"/>
              </a:spcBef>
              <a:spcAft>
                <a:spcPts val="0"/>
              </a:spcAft>
              <a:buNone/>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Aligned Dispositions</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Learners who are developing their information literate abilities…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Exhibit mental flexibility and creativity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Understand that first attempts at searching do not always produce adequate results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Recorded Sound">
            <a:hlinkClick r:id="" action="ppaction://media"/>
            <a:extLst>
              <a:ext uri="{FF2B5EF4-FFF2-40B4-BE49-F238E27FC236}">
                <a16:creationId xmlns:a16="http://schemas.microsoft.com/office/drawing/2014/main" id="{E97FCE75-65E2-75D1-C54E-C5CE2C6588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6096000"/>
            <a:ext cx="609600" cy="609600"/>
          </a:xfrm>
          <a:prstGeom prst="rect">
            <a:avLst/>
          </a:prstGeom>
        </p:spPr>
      </p:pic>
    </p:spTree>
    <p:extLst>
      <p:ext uri="{BB962C8B-B14F-4D97-AF65-F5344CB8AC3E}">
        <p14:creationId xmlns:p14="http://schemas.microsoft.com/office/powerpoint/2010/main" val="1022403737"/>
      </p:ext>
    </p:extLst>
  </p:cSld>
  <p:clrMapOvr>
    <a:masterClrMapping/>
  </p:clrMapOvr>
  <mc:AlternateContent xmlns:mc="http://schemas.openxmlformats.org/markup-compatibility/2006">
    <mc:Choice xmlns:p14="http://schemas.microsoft.com/office/powerpoint/2010/main" Requires="p14">
      <p:transition spd="slow" p14:dur="2000" advTm="34513"/>
    </mc:Choice>
    <mc:Fallback>
      <p:transition spd="slow" advTm="345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2623D-F50D-3D7B-1142-18C6CE2A1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B819CE-4035-5B75-1EC1-EF86E07BA891}"/>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5</a:t>
            </a:fld>
            <a:endParaRPr lang="en-US" sz="5400" dirty="0">
              <a:solidFill>
                <a:schemeClr val="tx1"/>
              </a:solidFill>
            </a:endParaRPr>
          </a:p>
        </p:txBody>
      </p:sp>
      <p:sp>
        <p:nvSpPr>
          <p:cNvPr id="5" name="Google Shape;466;p38">
            <a:extLst>
              <a:ext uri="{FF2B5EF4-FFF2-40B4-BE49-F238E27FC236}">
                <a16:creationId xmlns:a16="http://schemas.microsoft.com/office/drawing/2014/main" id="{01D31947-EADD-3CF9-8203-A9BB3AC07CAD}"/>
              </a:ext>
            </a:extLst>
          </p:cNvPr>
          <p:cNvSpPr txBox="1">
            <a:spLocks/>
          </p:cNvSpPr>
          <p:nvPr/>
        </p:nvSpPr>
        <p:spPr>
          <a:xfrm>
            <a:off x="960000" y="1181305"/>
            <a:ext cx="10272000" cy="763600"/>
          </a:xfrm>
          <a:prstGeom prst="rect">
            <a:avLst/>
          </a:prstGeom>
        </p:spPr>
        <p:txBody>
          <a:bodyPr spcFirstLastPara="1" vert="horz" wrap="square" lIns="121900" tIns="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IT MATTERS: ACRL ALIGNMENT</a:t>
            </a:r>
          </a:p>
        </p:txBody>
      </p:sp>
      <p:sp>
        <p:nvSpPr>
          <p:cNvPr id="7" name="TextBox 6">
            <a:extLst>
              <a:ext uri="{FF2B5EF4-FFF2-40B4-BE49-F238E27FC236}">
                <a16:creationId xmlns:a16="http://schemas.microsoft.com/office/drawing/2014/main" id="{7A6C9AC0-D4DA-04D6-E651-025E9F59E460}"/>
              </a:ext>
            </a:extLst>
          </p:cNvPr>
          <p:cNvSpPr txBox="1"/>
          <p:nvPr/>
        </p:nvSpPr>
        <p:spPr>
          <a:xfrm>
            <a:off x="960000" y="2274416"/>
            <a:ext cx="10272000" cy="3979423"/>
          </a:xfrm>
          <a:prstGeom prst="rect">
            <a:avLst/>
          </a:prstGeom>
          <a:noFill/>
        </p:spPr>
        <p:txBody>
          <a:bodyPr wrap="square">
            <a:spAutoFit/>
          </a:bodyPr>
          <a:lstStyle/>
          <a:p>
            <a:pPr marL="0" marR="0" indent="0">
              <a:lnSpc>
                <a:spcPct val="107000"/>
              </a:lnSpc>
              <a:spcBef>
                <a:spcPts val="0"/>
              </a:spcBef>
              <a:spcAft>
                <a:spcPts val="800"/>
              </a:spcAft>
              <a:buNone/>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Aligned Knowledge Practices: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SzPts val="1000"/>
              <a:buFont typeface="Arial" panose="020B0604020202020204" pitchFamily="34" charset="0"/>
              <a:buChar char="•"/>
              <a:tabLst>
                <a:tab pos="6858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Determine the initial scope of the task required to meet their information needs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SzPts val="1000"/>
              <a:buFont typeface="Arial" panose="020B0604020202020204" pitchFamily="34" charset="0"/>
              <a:buChar char="•"/>
              <a:tabLst>
                <a:tab pos="68580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Utilize divergent (e.g., brainstorming) and convergent (e.g., selecting the best source) thinking when searching</a:t>
            </a:r>
          </a:p>
          <a:p>
            <a:pPr marL="914400" lvl="1" indent="-457200">
              <a:lnSpc>
                <a:spcPct val="107000"/>
              </a:lnSpc>
              <a:buSzPts val="1000"/>
              <a:buFont typeface="Arial" panose="020B0604020202020204" pitchFamily="34" charset="0"/>
              <a:buChar char="•"/>
              <a:tabLst>
                <a:tab pos="685800" algn="l"/>
              </a:tabLst>
            </a:pPr>
            <a:r>
              <a:rPr lang="en-US" sz="2800" dirty="0">
                <a:effectLst/>
                <a:latin typeface="Times New Roman" panose="02020603050405020304" pitchFamily="18" charset="0"/>
                <a:ea typeface="Calibri" panose="020F0502020204030204" pitchFamily="34" charset="0"/>
              </a:rPr>
              <a:t>Use different types of searching language (e.g., controlled vocabulary, keywords, natural language) appropriately</a:t>
            </a:r>
            <a:endParaRPr lang="en-US" sz="2800" dirty="0"/>
          </a:p>
          <a:p>
            <a:pPr marL="0" marR="0" indent="0">
              <a:lnSpc>
                <a:spcPct val="107000"/>
              </a:lnSpc>
              <a:spcBef>
                <a:spcPts val="0"/>
              </a:spcBef>
              <a:spcAft>
                <a:spcPts val="800"/>
              </a:spcAft>
              <a:buNone/>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Recorded Sound">
            <a:hlinkClick r:id="" action="ppaction://media"/>
            <a:extLst>
              <a:ext uri="{FF2B5EF4-FFF2-40B4-BE49-F238E27FC236}">
                <a16:creationId xmlns:a16="http://schemas.microsoft.com/office/drawing/2014/main" id="{3ABEBE6F-A18A-2233-2019-128E6CE8329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6172200"/>
            <a:ext cx="609600" cy="609600"/>
          </a:xfrm>
          <a:prstGeom prst="rect">
            <a:avLst/>
          </a:prstGeom>
        </p:spPr>
      </p:pic>
    </p:spTree>
    <p:extLst>
      <p:ext uri="{BB962C8B-B14F-4D97-AF65-F5344CB8AC3E}">
        <p14:creationId xmlns:p14="http://schemas.microsoft.com/office/powerpoint/2010/main" val="816455918"/>
      </p:ext>
    </p:extLst>
  </p:cSld>
  <p:clrMapOvr>
    <a:masterClrMapping/>
  </p:clrMapOvr>
  <mc:AlternateContent xmlns:mc="http://schemas.openxmlformats.org/markup-compatibility/2006">
    <mc:Choice xmlns:p14="http://schemas.microsoft.com/office/powerpoint/2010/main" Requires="p14">
      <p:transition spd="slow" p14:dur="2000" advTm="24437"/>
    </mc:Choice>
    <mc:Fallback>
      <p:transition spd="slow" advTm="24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ctrTitle"/>
          </p:nvPr>
        </p:nvSpPr>
        <p:spPr>
          <a:xfrm>
            <a:off x="6096001" y="2316667"/>
            <a:ext cx="6096000" cy="808800"/>
          </a:xfrm>
          <a:prstGeom prst="rect">
            <a:avLst/>
          </a:prstGeom>
        </p:spPr>
        <p:txBody>
          <a:bodyPr spcFirstLastPara="1" vert="horz" wrap="square" lIns="121900" tIns="121900" rIns="121900" bIns="121900" rtlCol="0" anchor="b" anchorCtr="0">
            <a:noAutofit/>
          </a:bodyPr>
          <a:lstStyle/>
          <a:p>
            <a:r>
              <a:rPr lang="en-US" sz="4000" dirty="0"/>
              <a:t>Students watch </a:t>
            </a:r>
            <a:br>
              <a:rPr lang="en-US" sz="4000" dirty="0"/>
            </a:br>
            <a:r>
              <a:rPr lang="en-US" sz="4000" dirty="0"/>
              <a:t>MSU Library Tutorial</a:t>
            </a:r>
            <a:endParaRPr sz="4000" dirty="0"/>
          </a:p>
        </p:txBody>
      </p:sp>
      <p:sp>
        <p:nvSpPr>
          <p:cNvPr id="263" name="Google Shape;263;p24"/>
          <p:cNvSpPr txBox="1">
            <a:spLocks noGrp="1"/>
          </p:cNvSpPr>
          <p:nvPr>
            <p:ph type="subTitle" idx="1"/>
          </p:nvPr>
        </p:nvSpPr>
        <p:spPr>
          <a:xfrm>
            <a:off x="6096000" y="3680394"/>
            <a:ext cx="4610000" cy="1894000"/>
          </a:xfrm>
          <a:prstGeom prst="rect">
            <a:avLst/>
          </a:prstGeom>
        </p:spPr>
        <p:txBody>
          <a:bodyPr spcFirstLastPara="1" vert="horz" wrap="square" lIns="121900" tIns="121900" rIns="121900" bIns="121900" rtlCol="0" anchor="t" anchorCtr="0">
            <a:noAutofit/>
          </a:bodyPr>
          <a:lstStyle/>
          <a:p>
            <a:pPr lvl="0"/>
            <a:r>
              <a:rPr lang="en-US" sz="3200" b="1" dirty="0">
                <a:solidFill>
                  <a:srgbClr val="00B0F0"/>
                </a:solidFill>
                <a:hlinkClick r:id="rId5">
                  <a:extLst>
                    <a:ext uri="{A12FA001-AC4F-418D-AE19-62706E023703}">
                      <ahyp:hlinkClr xmlns:ahyp="http://schemas.microsoft.com/office/drawing/2018/hyperlinkcolor" val="tx"/>
                    </a:ext>
                  </a:extLst>
                </a:hlinkClick>
              </a:rPr>
              <a:t>Identifying Keywords</a:t>
            </a:r>
            <a:r>
              <a:rPr lang="en-US" sz="3200" b="1" dirty="0">
                <a:solidFill>
                  <a:srgbClr val="00B0F0"/>
                </a:solidFill>
              </a:rPr>
              <a:t> </a:t>
            </a:r>
          </a:p>
          <a:p>
            <a:pPr lvl="0"/>
            <a:r>
              <a:rPr lang="en-US" sz="3200" dirty="0"/>
              <a:t>(5 minutes)</a:t>
            </a:r>
          </a:p>
          <a:p>
            <a:pPr marL="0" indent="0"/>
            <a:endParaRPr sz="2667" dirty="0"/>
          </a:p>
        </p:txBody>
      </p:sp>
      <p:sp>
        <p:nvSpPr>
          <p:cNvPr id="270" name="Google Shape;270;p24"/>
          <p:cNvSpPr txBox="1">
            <a:spLocks noGrp="1"/>
          </p:cNvSpPr>
          <p:nvPr>
            <p:ph type="ctrTitle" idx="4294967295"/>
          </p:nvPr>
        </p:nvSpPr>
        <p:spPr>
          <a:xfrm>
            <a:off x="700211" y="916500"/>
            <a:ext cx="4610000" cy="809625"/>
          </a:xfrm>
          <a:prstGeom prst="rect">
            <a:avLst/>
          </a:prstGeom>
        </p:spPr>
        <p:txBody>
          <a:bodyPr spcFirstLastPara="1" vert="horz" wrap="square" lIns="121900" tIns="121900" rIns="121900" bIns="121900" rtlCol="0" anchor="b" anchorCtr="0">
            <a:noAutofit/>
          </a:bodyPr>
          <a:lstStyle/>
          <a:p>
            <a:r>
              <a:rPr lang="en-US" dirty="0"/>
              <a:t>INSTRUCTION</a:t>
            </a:r>
          </a:p>
        </p:txBody>
      </p:sp>
      <p:cxnSp>
        <p:nvCxnSpPr>
          <p:cNvPr id="264" name="Google Shape;264;p24"/>
          <p:cNvCxnSpPr/>
          <p:nvPr/>
        </p:nvCxnSpPr>
        <p:spPr>
          <a:xfrm>
            <a:off x="6626433" y="3045133"/>
            <a:ext cx="5931200" cy="0"/>
          </a:xfrm>
          <a:prstGeom prst="straightConnector1">
            <a:avLst/>
          </a:prstGeom>
          <a:noFill/>
          <a:ln w="9525" cap="flat" cmpd="sng">
            <a:solidFill>
              <a:schemeClr val="accent1"/>
            </a:solidFill>
            <a:prstDash val="solid"/>
            <a:round/>
            <a:headEnd type="none" w="med" len="med"/>
            <a:tailEnd type="none" w="med" len="med"/>
          </a:ln>
        </p:spPr>
      </p:cxnSp>
      <p:grpSp>
        <p:nvGrpSpPr>
          <p:cNvPr id="265" name="Google Shape;265;p24"/>
          <p:cNvGrpSpPr/>
          <p:nvPr/>
        </p:nvGrpSpPr>
        <p:grpSpPr>
          <a:xfrm>
            <a:off x="838200" y="2312656"/>
            <a:ext cx="2743200" cy="1894000"/>
            <a:chOff x="160325" y="221250"/>
            <a:chExt cx="7199950" cy="5116900"/>
          </a:xfrm>
        </p:grpSpPr>
        <p:sp>
          <p:nvSpPr>
            <p:cNvPr id="266" name="Google Shape;266;p24"/>
            <p:cNvSpPr/>
            <p:nvPr/>
          </p:nvSpPr>
          <p:spPr>
            <a:xfrm>
              <a:off x="2429200" y="1820275"/>
              <a:ext cx="2493650" cy="3513550"/>
            </a:xfrm>
            <a:custGeom>
              <a:avLst/>
              <a:gdLst/>
              <a:ahLst/>
              <a:cxnLst/>
              <a:rect l="l" t="t" r="r" b="b"/>
              <a:pathLst>
                <a:path w="99746" h="140542" extrusionOk="0">
                  <a:moveTo>
                    <a:pt x="86262" y="95423"/>
                  </a:moveTo>
                  <a:lnTo>
                    <a:pt x="86262" y="53416"/>
                  </a:lnTo>
                  <a:cubicBezTo>
                    <a:pt x="86780" y="53243"/>
                    <a:pt x="87126" y="53071"/>
                    <a:pt x="87645" y="52898"/>
                  </a:cubicBezTo>
                  <a:cubicBezTo>
                    <a:pt x="99745" y="47366"/>
                    <a:pt x="95251" y="29215"/>
                    <a:pt x="82113" y="29734"/>
                  </a:cubicBezTo>
                  <a:cubicBezTo>
                    <a:pt x="68802" y="30252"/>
                    <a:pt x="65863" y="48749"/>
                    <a:pt x="78310" y="53243"/>
                  </a:cubicBezTo>
                  <a:lnTo>
                    <a:pt x="78828" y="53416"/>
                  </a:lnTo>
                  <a:lnTo>
                    <a:pt x="78828" y="91447"/>
                  </a:lnTo>
                  <a:lnTo>
                    <a:pt x="49960" y="111154"/>
                  </a:lnTo>
                  <a:lnTo>
                    <a:pt x="49960" y="23856"/>
                  </a:lnTo>
                  <a:cubicBezTo>
                    <a:pt x="62925" y="19534"/>
                    <a:pt x="60159" y="519"/>
                    <a:pt x="46502" y="173"/>
                  </a:cubicBezTo>
                  <a:cubicBezTo>
                    <a:pt x="33019" y="0"/>
                    <a:pt x="29388" y="18843"/>
                    <a:pt x="42008" y="23510"/>
                  </a:cubicBezTo>
                  <a:lnTo>
                    <a:pt x="42526" y="23683"/>
                  </a:lnTo>
                  <a:lnTo>
                    <a:pt x="42526" y="82285"/>
                  </a:lnTo>
                  <a:lnTo>
                    <a:pt x="20399" y="71567"/>
                  </a:lnTo>
                  <a:lnTo>
                    <a:pt x="20399" y="43909"/>
                  </a:lnTo>
                  <a:cubicBezTo>
                    <a:pt x="20918" y="43736"/>
                    <a:pt x="21264" y="43736"/>
                    <a:pt x="21782" y="43563"/>
                  </a:cubicBezTo>
                  <a:cubicBezTo>
                    <a:pt x="33883" y="37858"/>
                    <a:pt x="29388" y="19880"/>
                    <a:pt x="16250" y="20399"/>
                  </a:cubicBezTo>
                  <a:cubicBezTo>
                    <a:pt x="2940" y="20917"/>
                    <a:pt x="1" y="39241"/>
                    <a:pt x="12447" y="43909"/>
                  </a:cubicBezTo>
                  <a:lnTo>
                    <a:pt x="12966" y="44082"/>
                  </a:lnTo>
                  <a:lnTo>
                    <a:pt x="12966" y="76235"/>
                  </a:lnTo>
                  <a:lnTo>
                    <a:pt x="42526" y="90756"/>
                  </a:lnTo>
                  <a:lnTo>
                    <a:pt x="42526" y="140541"/>
                  </a:lnTo>
                  <a:lnTo>
                    <a:pt x="49960" y="140541"/>
                  </a:lnTo>
                  <a:lnTo>
                    <a:pt x="49960" y="120143"/>
                  </a:lnTo>
                  <a:close/>
                  <a:moveTo>
                    <a:pt x="78310" y="40278"/>
                  </a:moveTo>
                  <a:cubicBezTo>
                    <a:pt x="78828" y="38550"/>
                    <a:pt x="80557" y="37340"/>
                    <a:pt x="82632" y="37340"/>
                  </a:cubicBezTo>
                  <a:cubicBezTo>
                    <a:pt x="83150" y="37340"/>
                    <a:pt x="83669" y="37340"/>
                    <a:pt x="84187" y="37513"/>
                  </a:cubicBezTo>
                  <a:cubicBezTo>
                    <a:pt x="88163" y="38895"/>
                    <a:pt x="88336" y="44600"/>
                    <a:pt x="84533" y="46156"/>
                  </a:cubicBezTo>
                  <a:cubicBezTo>
                    <a:pt x="80730" y="47885"/>
                    <a:pt x="76754" y="44254"/>
                    <a:pt x="78137" y="40451"/>
                  </a:cubicBezTo>
                  <a:close/>
                  <a:moveTo>
                    <a:pt x="12447" y="34401"/>
                  </a:moveTo>
                  <a:cubicBezTo>
                    <a:pt x="11064" y="31289"/>
                    <a:pt x="13484" y="28005"/>
                    <a:pt x="16769" y="28005"/>
                  </a:cubicBezTo>
                  <a:cubicBezTo>
                    <a:pt x="17288" y="28005"/>
                    <a:pt x="17806" y="28005"/>
                    <a:pt x="18325" y="28178"/>
                  </a:cubicBezTo>
                  <a:cubicBezTo>
                    <a:pt x="22301" y="29388"/>
                    <a:pt x="22474" y="35092"/>
                    <a:pt x="18671" y="36821"/>
                  </a:cubicBezTo>
                  <a:cubicBezTo>
                    <a:pt x="16250" y="37858"/>
                    <a:pt x="13484" y="36821"/>
                    <a:pt x="12447" y="34574"/>
                  </a:cubicBezTo>
                  <a:close/>
                  <a:moveTo>
                    <a:pt x="42008" y="14176"/>
                  </a:moveTo>
                  <a:cubicBezTo>
                    <a:pt x="41489" y="12965"/>
                    <a:pt x="41489" y="11755"/>
                    <a:pt x="42008" y="10545"/>
                  </a:cubicBezTo>
                  <a:cubicBezTo>
                    <a:pt x="42699" y="8817"/>
                    <a:pt x="44428" y="7607"/>
                    <a:pt x="46329" y="7607"/>
                  </a:cubicBezTo>
                  <a:cubicBezTo>
                    <a:pt x="48058" y="7607"/>
                    <a:pt x="49787" y="8644"/>
                    <a:pt x="50478" y="10200"/>
                  </a:cubicBezTo>
                  <a:cubicBezTo>
                    <a:pt x="50997" y="11410"/>
                    <a:pt x="50997" y="12620"/>
                    <a:pt x="50651" y="13830"/>
                  </a:cubicBezTo>
                  <a:cubicBezTo>
                    <a:pt x="49787" y="16250"/>
                    <a:pt x="47194" y="17460"/>
                    <a:pt x="44774" y="16596"/>
                  </a:cubicBezTo>
                  <a:cubicBezTo>
                    <a:pt x="43563" y="16077"/>
                    <a:pt x="42526" y="15213"/>
                    <a:pt x="42008" y="14176"/>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7" name="Google Shape;267;p24"/>
            <p:cNvSpPr/>
            <p:nvPr/>
          </p:nvSpPr>
          <p:spPr>
            <a:xfrm>
              <a:off x="160325" y="221250"/>
              <a:ext cx="7199950" cy="5116900"/>
            </a:xfrm>
            <a:custGeom>
              <a:avLst/>
              <a:gdLst/>
              <a:ahLst/>
              <a:cxnLst/>
              <a:rect l="l" t="t" r="r" b="b"/>
              <a:pathLst>
                <a:path w="287998" h="204676" extrusionOk="0">
                  <a:moveTo>
                    <a:pt x="219196" y="79865"/>
                  </a:moveTo>
                  <a:cubicBezTo>
                    <a:pt x="217468" y="40106"/>
                    <a:pt x="186697" y="7607"/>
                    <a:pt x="146938" y="3804"/>
                  </a:cubicBezTo>
                  <a:cubicBezTo>
                    <a:pt x="107178" y="1"/>
                    <a:pt x="70876" y="26104"/>
                    <a:pt x="61714" y="64999"/>
                  </a:cubicBezTo>
                  <a:cubicBezTo>
                    <a:pt x="25585" y="70876"/>
                    <a:pt x="0" y="103548"/>
                    <a:pt x="2939" y="140023"/>
                  </a:cubicBezTo>
                  <a:cubicBezTo>
                    <a:pt x="5878" y="176498"/>
                    <a:pt x="36648" y="204675"/>
                    <a:pt x="73296" y="204502"/>
                  </a:cubicBezTo>
                  <a:lnTo>
                    <a:pt x="86088" y="204502"/>
                  </a:lnTo>
                  <a:lnTo>
                    <a:pt x="86088" y="148321"/>
                  </a:lnTo>
                  <a:cubicBezTo>
                    <a:pt x="87471" y="147802"/>
                    <a:pt x="88854" y="147110"/>
                    <a:pt x="89891" y="146073"/>
                  </a:cubicBezTo>
                  <a:cubicBezTo>
                    <a:pt x="92485" y="144172"/>
                    <a:pt x="94040" y="141233"/>
                    <a:pt x="94386" y="137948"/>
                  </a:cubicBezTo>
                  <a:cubicBezTo>
                    <a:pt x="95596" y="127749"/>
                    <a:pt x="84360" y="120835"/>
                    <a:pt x="75716" y="126366"/>
                  </a:cubicBezTo>
                  <a:cubicBezTo>
                    <a:pt x="67246" y="131898"/>
                    <a:pt x="68802" y="145036"/>
                    <a:pt x="78655" y="148148"/>
                  </a:cubicBezTo>
                  <a:lnTo>
                    <a:pt x="78655" y="196896"/>
                  </a:lnTo>
                  <a:lnTo>
                    <a:pt x="73296" y="196896"/>
                  </a:lnTo>
                  <a:cubicBezTo>
                    <a:pt x="40279" y="196723"/>
                    <a:pt x="12965" y="171139"/>
                    <a:pt x="10891" y="138121"/>
                  </a:cubicBezTo>
                  <a:cubicBezTo>
                    <a:pt x="8817" y="105277"/>
                    <a:pt x="32672" y="76235"/>
                    <a:pt x="65344" y="72086"/>
                  </a:cubicBezTo>
                  <a:lnTo>
                    <a:pt x="67937" y="71740"/>
                  </a:lnTo>
                  <a:lnTo>
                    <a:pt x="68456" y="69147"/>
                  </a:lnTo>
                  <a:cubicBezTo>
                    <a:pt x="75716" y="32673"/>
                    <a:pt x="109598" y="7780"/>
                    <a:pt x="146592" y="11410"/>
                  </a:cubicBezTo>
                  <a:cubicBezTo>
                    <a:pt x="183413" y="15040"/>
                    <a:pt x="211590" y="46156"/>
                    <a:pt x="211763" y="83323"/>
                  </a:cubicBezTo>
                  <a:lnTo>
                    <a:pt x="211763" y="86780"/>
                  </a:lnTo>
                  <a:lnTo>
                    <a:pt x="215220" y="86953"/>
                  </a:lnTo>
                  <a:cubicBezTo>
                    <a:pt x="226630" y="88163"/>
                    <a:pt x="237693" y="91102"/>
                    <a:pt x="248238" y="95942"/>
                  </a:cubicBezTo>
                  <a:cubicBezTo>
                    <a:pt x="269501" y="106141"/>
                    <a:pt x="280392" y="122045"/>
                    <a:pt x="280392" y="143653"/>
                  </a:cubicBezTo>
                  <a:cubicBezTo>
                    <a:pt x="280392" y="171485"/>
                    <a:pt x="257400" y="196896"/>
                    <a:pt x="232161" y="196896"/>
                  </a:cubicBezTo>
                  <a:lnTo>
                    <a:pt x="205886" y="196896"/>
                  </a:lnTo>
                  <a:lnTo>
                    <a:pt x="205886" y="156791"/>
                  </a:lnTo>
                  <a:cubicBezTo>
                    <a:pt x="219196" y="153334"/>
                    <a:pt x="217468" y="133800"/>
                    <a:pt x="203638" y="132935"/>
                  </a:cubicBezTo>
                  <a:cubicBezTo>
                    <a:pt x="189982" y="131898"/>
                    <a:pt x="185487" y="151086"/>
                    <a:pt x="198279" y="156272"/>
                  </a:cubicBezTo>
                  <a:lnTo>
                    <a:pt x="198279" y="204502"/>
                  </a:lnTo>
                  <a:lnTo>
                    <a:pt x="232334" y="204502"/>
                  </a:lnTo>
                  <a:cubicBezTo>
                    <a:pt x="261895" y="204502"/>
                    <a:pt x="287998" y="176152"/>
                    <a:pt x="287998" y="143826"/>
                  </a:cubicBezTo>
                  <a:cubicBezTo>
                    <a:pt x="287998" y="92657"/>
                    <a:pt x="233544" y="81940"/>
                    <a:pt x="219196" y="79865"/>
                  </a:cubicBezTo>
                  <a:close/>
                  <a:moveTo>
                    <a:pt x="77791" y="136047"/>
                  </a:moveTo>
                  <a:cubicBezTo>
                    <a:pt x="77964" y="133800"/>
                    <a:pt x="80038" y="132071"/>
                    <a:pt x="82285" y="132071"/>
                  </a:cubicBezTo>
                  <a:lnTo>
                    <a:pt x="82804" y="132071"/>
                  </a:lnTo>
                  <a:cubicBezTo>
                    <a:pt x="85397" y="132244"/>
                    <a:pt x="87298" y="134664"/>
                    <a:pt x="86953" y="137257"/>
                  </a:cubicBezTo>
                  <a:cubicBezTo>
                    <a:pt x="86780" y="138467"/>
                    <a:pt x="86261" y="139504"/>
                    <a:pt x="85224" y="140369"/>
                  </a:cubicBezTo>
                  <a:cubicBezTo>
                    <a:pt x="81940" y="142962"/>
                    <a:pt x="77272" y="140196"/>
                    <a:pt x="77791" y="136220"/>
                  </a:cubicBezTo>
                  <a:close/>
                  <a:moveTo>
                    <a:pt x="198279" y="144517"/>
                  </a:moveTo>
                  <a:cubicBezTo>
                    <a:pt x="198452" y="142097"/>
                    <a:pt x="200527" y="140369"/>
                    <a:pt x="202774" y="140369"/>
                  </a:cubicBezTo>
                  <a:lnTo>
                    <a:pt x="203293" y="140369"/>
                  </a:lnTo>
                  <a:cubicBezTo>
                    <a:pt x="204503" y="140541"/>
                    <a:pt x="205713" y="141060"/>
                    <a:pt x="206404" y="142097"/>
                  </a:cubicBezTo>
                  <a:cubicBezTo>
                    <a:pt x="208997" y="145209"/>
                    <a:pt x="206404" y="150049"/>
                    <a:pt x="202255" y="149531"/>
                  </a:cubicBezTo>
                  <a:cubicBezTo>
                    <a:pt x="199835" y="149185"/>
                    <a:pt x="197934" y="146938"/>
                    <a:pt x="198279" y="144517"/>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8" name="Google Shape;268;p24"/>
            <p:cNvSpPr/>
            <p:nvPr/>
          </p:nvSpPr>
          <p:spPr>
            <a:xfrm>
              <a:off x="2472425" y="4158300"/>
              <a:ext cx="726075" cy="1175525"/>
            </a:xfrm>
            <a:custGeom>
              <a:avLst/>
              <a:gdLst/>
              <a:ahLst/>
              <a:cxnLst/>
              <a:rect l="l" t="t" r="r" b="b"/>
              <a:pathLst>
                <a:path w="29043" h="47021" extrusionOk="0">
                  <a:moveTo>
                    <a:pt x="19189" y="1038"/>
                  </a:moveTo>
                  <a:cubicBezTo>
                    <a:pt x="16077" y="0"/>
                    <a:pt x="12793" y="173"/>
                    <a:pt x="9854" y="1556"/>
                  </a:cubicBezTo>
                  <a:cubicBezTo>
                    <a:pt x="1" y="6051"/>
                    <a:pt x="519" y="20053"/>
                    <a:pt x="10718" y="23856"/>
                  </a:cubicBezTo>
                  <a:lnTo>
                    <a:pt x="11237" y="24029"/>
                  </a:lnTo>
                  <a:lnTo>
                    <a:pt x="11237" y="47020"/>
                  </a:lnTo>
                  <a:lnTo>
                    <a:pt x="18670" y="47020"/>
                  </a:lnTo>
                  <a:lnTo>
                    <a:pt x="18670" y="24029"/>
                  </a:lnTo>
                  <a:cubicBezTo>
                    <a:pt x="25585" y="21782"/>
                    <a:pt x="29042" y="14003"/>
                    <a:pt x="25931" y="7434"/>
                  </a:cubicBezTo>
                  <a:cubicBezTo>
                    <a:pt x="24548" y="4495"/>
                    <a:pt x="22128" y="2248"/>
                    <a:pt x="19189" y="1038"/>
                  </a:cubicBezTo>
                  <a:close/>
                  <a:moveTo>
                    <a:pt x="19189" y="14003"/>
                  </a:moveTo>
                  <a:cubicBezTo>
                    <a:pt x="17979" y="17633"/>
                    <a:pt x="13311" y="18151"/>
                    <a:pt x="11064" y="15040"/>
                  </a:cubicBezTo>
                  <a:cubicBezTo>
                    <a:pt x="8990" y="12101"/>
                    <a:pt x="11237" y="7779"/>
                    <a:pt x="14867" y="7779"/>
                  </a:cubicBezTo>
                  <a:cubicBezTo>
                    <a:pt x="15386" y="7779"/>
                    <a:pt x="16077" y="7952"/>
                    <a:pt x="16596" y="8125"/>
                  </a:cubicBezTo>
                  <a:cubicBezTo>
                    <a:pt x="19016" y="8990"/>
                    <a:pt x="20226" y="11583"/>
                    <a:pt x="19189" y="14003"/>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 name="Google Shape;269;p24"/>
            <p:cNvSpPr/>
            <p:nvPr/>
          </p:nvSpPr>
          <p:spPr>
            <a:xfrm>
              <a:off x="4054175" y="4408950"/>
              <a:ext cx="816800" cy="916225"/>
            </a:xfrm>
            <a:custGeom>
              <a:avLst/>
              <a:gdLst/>
              <a:ahLst/>
              <a:cxnLst/>
              <a:rect l="l" t="t" r="r" b="b"/>
              <a:pathLst>
                <a:path w="32672" h="36649" extrusionOk="0">
                  <a:moveTo>
                    <a:pt x="23164" y="5360"/>
                  </a:moveTo>
                  <a:cubicBezTo>
                    <a:pt x="8125" y="1"/>
                    <a:pt x="0" y="22301"/>
                    <a:pt x="14867" y="28005"/>
                  </a:cubicBezTo>
                  <a:lnTo>
                    <a:pt x="15212" y="28005"/>
                  </a:lnTo>
                  <a:lnTo>
                    <a:pt x="15212" y="36649"/>
                  </a:lnTo>
                  <a:lnTo>
                    <a:pt x="22819" y="36649"/>
                  </a:lnTo>
                  <a:lnTo>
                    <a:pt x="22819" y="28005"/>
                  </a:lnTo>
                  <a:cubicBezTo>
                    <a:pt x="23164" y="28005"/>
                    <a:pt x="23683" y="27832"/>
                    <a:pt x="24029" y="27659"/>
                  </a:cubicBezTo>
                  <a:cubicBezTo>
                    <a:pt x="26967" y="26277"/>
                    <a:pt x="29215" y="23856"/>
                    <a:pt x="30425" y="20745"/>
                  </a:cubicBezTo>
                  <a:cubicBezTo>
                    <a:pt x="32672" y="14522"/>
                    <a:pt x="29387" y="7607"/>
                    <a:pt x="23164" y="5360"/>
                  </a:cubicBezTo>
                  <a:close/>
                  <a:moveTo>
                    <a:pt x="23337" y="18325"/>
                  </a:moveTo>
                  <a:cubicBezTo>
                    <a:pt x="22991" y="19362"/>
                    <a:pt x="22127" y="20399"/>
                    <a:pt x="20917" y="20918"/>
                  </a:cubicBezTo>
                  <a:cubicBezTo>
                    <a:pt x="19880" y="21436"/>
                    <a:pt x="18497" y="21436"/>
                    <a:pt x="17460" y="21091"/>
                  </a:cubicBezTo>
                  <a:cubicBezTo>
                    <a:pt x="15039" y="20226"/>
                    <a:pt x="13829" y="17460"/>
                    <a:pt x="14694" y="15040"/>
                  </a:cubicBezTo>
                  <a:cubicBezTo>
                    <a:pt x="15385" y="13311"/>
                    <a:pt x="17114" y="12101"/>
                    <a:pt x="19015" y="12101"/>
                  </a:cubicBezTo>
                  <a:cubicBezTo>
                    <a:pt x="19534" y="12101"/>
                    <a:pt x="20053" y="12101"/>
                    <a:pt x="20571" y="12274"/>
                  </a:cubicBezTo>
                  <a:cubicBezTo>
                    <a:pt x="22991" y="13311"/>
                    <a:pt x="24201" y="15905"/>
                    <a:pt x="23337" y="18325"/>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11" name="Picture 10">
            <a:extLst>
              <a:ext uri="{FF2B5EF4-FFF2-40B4-BE49-F238E27FC236}">
                <a16:creationId xmlns:a16="http://schemas.microsoft.com/office/drawing/2014/main" id="{F417F825-3CBF-577E-F4D0-3654E0897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774497-0929-1939-A7E6-192FC0655F38}"/>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6</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5A3D4510-C29A-64FB-789C-1CA249FC602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385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548"/>
    </mc:Choice>
    <mc:Fallback>
      <p:transition spd="slow" advTm="27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5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ctrTitle"/>
          </p:nvPr>
        </p:nvSpPr>
        <p:spPr>
          <a:xfrm>
            <a:off x="5949865" y="2316667"/>
            <a:ext cx="6242135" cy="808800"/>
          </a:xfrm>
          <a:prstGeom prst="rect">
            <a:avLst/>
          </a:prstGeom>
        </p:spPr>
        <p:txBody>
          <a:bodyPr spcFirstLastPara="1" vert="horz" wrap="square" lIns="121900" tIns="121900" rIns="121900" bIns="121900" rtlCol="0" anchor="b" anchorCtr="0">
            <a:noAutofit/>
          </a:bodyPr>
          <a:lstStyle/>
          <a:p>
            <a:r>
              <a:rPr lang="en-US" sz="4000" dirty="0"/>
              <a:t>You can embed the tutorial in Brightspace!</a:t>
            </a:r>
          </a:p>
        </p:txBody>
      </p:sp>
      <p:sp>
        <p:nvSpPr>
          <p:cNvPr id="263" name="Google Shape;263;p24"/>
          <p:cNvSpPr txBox="1">
            <a:spLocks noGrp="1"/>
          </p:cNvSpPr>
          <p:nvPr>
            <p:ph type="subTitle" idx="1"/>
          </p:nvPr>
        </p:nvSpPr>
        <p:spPr>
          <a:xfrm>
            <a:off x="6096000" y="3625633"/>
            <a:ext cx="4610000" cy="1894000"/>
          </a:xfrm>
          <a:prstGeom prst="rect">
            <a:avLst/>
          </a:prstGeom>
        </p:spPr>
        <p:txBody>
          <a:bodyPr spcFirstLastPara="1" vert="horz" wrap="square" lIns="121900" tIns="121900" rIns="121900" bIns="121900" rtlCol="0" anchor="t" anchorCtr="0">
            <a:noAutofit/>
          </a:bodyPr>
          <a:lstStyle/>
          <a:p>
            <a:pPr lvl="0"/>
            <a:r>
              <a:rPr lang="en-US" sz="3600" u="sng" dirty="0">
                <a:solidFill>
                  <a:srgbClr val="00B0F0"/>
                </a:solidFill>
                <a:effectLst/>
                <a:latin typeface="Franklin Gothic Book" panose="020B05030201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Instructions here. </a:t>
            </a:r>
            <a:endParaRPr lang="en-US" sz="3600" dirty="0">
              <a:solidFill>
                <a:srgbClr val="00B0F0"/>
              </a:solidFill>
            </a:endParaRPr>
          </a:p>
          <a:p>
            <a:pPr marL="0" indent="0"/>
            <a:endParaRPr sz="2667" dirty="0"/>
          </a:p>
        </p:txBody>
      </p:sp>
      <p:sp>
        <p:nvSpPr>
          <p:cNvPr id="270" name="Google Shape;270;p24"/>
          <p:cNvSpPr txBox="1">
            <a:spLocks noGrp="1"/>
          </p:cNvSpPr>
          <p:nvPr>
            <p:ph type="ctrTitle" idx="4294967295"/>
          </p:nvPr>
        </p:nvSpPr>
        <p:spPr>
          <a:xfrm>
            <a:off x="700211" y="916500"/>
            <a:ext cx="4610000" cy="809625"/>
          </a:xfrm>
          <a:prstGeom prst="rect">
            <a:avLst/>
          </a:prstGeom>
        </p:spPr>
        <p:txBody>
          <a:bodyPr spcFirstLastPara="1" vert="horz" wrap="square" lIns="121900" tIns="121900" rIns="121900" bIns="121900" rtlCol="0" anchor="b" anchorCtr="0">
            <a:noAutofit/>
          </a:bodyPr>
          <a:lstStyle/>
          <a:p>
            <a:r>
              <a:rPr lang="en-US" dirty="0"/>
              <a:t>INSTRUCTION TIP</a:t>
            </a:r>
          </a:p>
        </p:txBody>
      </p:sp>
      <p:cxnSp>
        <p:nvCxnSpPr>
          <p:cNvPr id="264" name="Google Shape;264;p24"/>
          <p:cNvCxnSpPr/>
          <p:nvPr/>
        </p:nvCxnSpPr>
        <p:spPr>
          <a:xfrm>
            <a:off x="6626433" y="3045133"/>
            <a:ext cx="5931200" cy="0"/>
          </a:xfrm>
          <a:prstGeom prst="straightConnector1">
            <a:avLst/>
          </a:prstGeom>
          <a:noFill/>
          <a:ln w="9525" cap="flat" cmpd="sng">
            <a:solidFill>
              <a:schemeClr val="accent1"/>
            </a:solidFill>
            <a:prstDash val="solid"/>
            <a:round/>
            <a:headEnd type="none" w="med" len="med"/>
            <a:tailEnd type="none" w="med" len="med"/>
          </a:ln>
        </p:spPr>
      </p:cxnSp>
      <p:pic>
        <p:nvPicPr>
          <p:cNvPr id="11" name="Picture 10">
            <a:extLst>
              <a:ext uri="{FF2B5EF4-FFF2-40B4-BE49-F238E27FC236}">
                <a16:creationId xmlns:a16="http://schemas.microsoft.com/office/drawing/2014/main" id="{F417F825-3CBF-577E-F4D0-3654E0897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774497-0929-1939-A7E6-192FC0655F38}"/>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7</a:t>
            </a:fld>
            <a:endParaRPr lang="en-US" sz="5400" dirty="0">
              <a:solidFill>
                <a:schemeClr val="tx1"/>
              </a:solidFill>
            </a:endParaRPr>
          </a:p>
        </p:txBody>
      </p:sp>
      <p:grpSp>
        <p:nvGrpSpPr>
          <p:cNvPr id="13" name="Google Shape;643;p32">
            <a:extLst>
              <a:ext uri="{FF2B5EF4-FFF2-40B4-BE49-F238E27FC236}">
                <a16:creationId xmlns:a16="http://schemas.microsoft.com/office/drawing/2014/main" id="{7D485432-4377-D47C-5A7D-F0601D00EC0D}"/>
              </a:ext>
            </a:extLst>
          </p:cNvPr>
          <p:cNvGrpSpPr/>
          <p:nvPr/>
        </p:nvGrpSpPr>
        <p:grpSpPr>
          <a:xfrm>
            <a:off x="1143000" y="2204489"/>
            <a:ext cx="1905000" cy="2451849"/>
            <a:chOff x="2070550" y="767325"/>
            <a:chExt cx="1106150" cy="1613000"/>
          </a:xfrm>
        </p:grpSpPr>
        <p:sp>
          <p:nvSpPr>
            <p:cNvPr id="14" name="Google Shape;644;p32">
              <a:extLst>
                <a:ext uri="{FF2B5EF4-FFF2-40B4-BE49-F238E27FC236}">
                  <a16:creationId xmlns:a16="http://schemas.microsoft.com/office/drawing/2014/main" id="{691C3886-3881-7992-B7E1-A6A441B77DE4}"/>
                </a:ext>
              </a:extLst>
            </p:cNvPr>
            <p:cNvSpPr/>
            <p:nvPr/>
          </p:nvSpPr>
          <p:spPr>
            <a:xfrm>
              <a:off x="2199700" y="767325"/>
              <a:ext cx="608525" cy="516100"/>
            </a:xfrm>
            <a:custGeom>
              <a:avLst/>
              <a:gdLst/>
              <a:ahLst/>
              <a:cxnLst/>
              <a:rect l="l" t="t" r="r" b="b"/>
              <a:pathLst>
                <a:path w="24341" h="20644" extrusionOk="0">
                  <a:moveTo>
                    <a:pt x="12200" y="0"/>
                  </a:moveTo>
                  <a:cubicBezTo>
                    <a:pt x="5487" y="0"/>
                    <a:pt x="0" y="5487"/>
                    <a:pt x="0" y="12200"/>
                  </a:cubicBezTo>
                  <a:cubicBezTo>
                    <a:pt x="0" y="15060"/>
                    <a:pt x="993" y="17862"/>
                    <a:pt x="2919" y="20080"/>
                  </a:cubicBezTo>
                  <a:cubicBezTo>
                    <a:pt x="3288" y="20448"/>
                    <a:pt x="3734" y="20644"/>
                    <a:pt x="4146" y="20644"/>
                  </a:cubicBezTo>
                  <a:cubicBezTo>
                    <a:pt x="4451" y="20644"/>
                    <a:pt x="4738" y="20537"/>
                    <a:pt x="4962" y="20313"/>
                  </a:cubicBezTo>
                  <a:cubicBezTo>
                    <a:pt x="5545" y="19788"/>
                    <a:pt x="5604" y="18912"/>
                    <a:pt x="5078" y="18329"/>
                  </a:cubicBezTo>
                  <a:cubicBezTo>
                    <a:pt x="3619" y="16636"/>
                    <a:pt x="2860" y="14476"/>
                    <a:pt x="2860" y="12258"/>
                  </a:cubicBezTo>
                  <a:cubicBezTo>
                    <a:pt x="2860" y="7121"/>
                    <a:pt x="7063" y="2860"/>
                    <a:pt x="12258" y="2860"/>
                  </a:cubicBezTo>
                  <a:cubicBezTo>
                    <a:pt x="17453" y="2860"/>
                    <a:pt x="21656" y="7121"/>
                    <a:pt x="21656" y="12258"/>
                  </a:cubicBezTo>
                  <a:cubicBezTo>
                    <a:pt x="21656" y="14534"/>
                    <a:pt x="20839" y="16636"/>
                    <a:pt x="19379" y="18329"/>
                  </a:cubicBezTo>
                  <a:cubicBezTo>
                    <a:pt x="18912" y="18912"/>
                    <a:pt x="18971" y="19788"/>
                    <a:pt x="19554" y="20313"/>
                  </a:cubicBezTo>
                  <a:cubicBezTo>
                    <a:pt x="19846" y="20547"/>
                    <a:pt x="20138" y="20605"/>
                    <a:pt x="20430" y="20605"/>
                  </a:cubicBezTo>
                  <a:cubicBezTo>
                    <a:pt x="20780" y="20605"/>
                    <a:pt x="21247" y="20430"/>
                    <a:pt x="21422" y="20080"/>
                  </a:cubicBezTo>
                  <a:cubicBezTo>
                    <a:pt x="23348" y="17920"/>
                    <a:pt x="24341" y="15118"/>
                    <a:pt x="24341" y="12200"/>
                  </a:cubicBezTo>
                  <a:cubicBezTo>
                    <a:pt x="24341" y="5487"/>
                    <a:pt x="18912" y="0"/>
                    <a:pt x="12200" y="0"/>
                  </a:cubicBezTo>
                  <a:close/>
                </a:path>
              </a:pathLst>
            </a:custGeom>
            <a:solidFill>
              <a:srgbClr val="052643"/>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45;p32">
              <a:extLst>
                <a:ext uri="{FF2B5EF4-FFF2-40B4-BE49-F238E27FC236}">
                  <a16:creationId xmlns:a16="http://schemas.microsoft.com/office/drawing/2014/main" id="{AE0C8BA4-313F-9217-DD80-5EB943CA1993}"/>
                </a:ext>
              </a:extLst>
            </p:cNvPr>
            <p:cNvSpPr/>
            <p:nvPr/>
          </p:nvSpPr>
          <p:spPr>
            <a:xfrm>
              <a:off x="2341975" y="887475"/>
              <a:ext cx="323975" cy="208700"/>
            </a:xfrm>
            <a:custGeom>
              <a:avLst/>
              <a:gdLst/>
              <a:ahLst/>
              <a:cxnLst/>
              <a:rect l="l" t="t" r="r" b="b"/>
              <a:pathLst>
                <a:path w="12959" h="8348" extrusionOk="0">
                  <a:moveTo>
                    <a:pt x="6479" y="1"/>
                  </a:moveTo>
                  <a:cubicBezTo>
                    <a:pt x="2919" y="1"/>
                    <a:pt x="0" y="2919"/>
                    <a:pt x="0" y="6480"/>
                  </a:cubicBezTo>
                  <a:cubicBezTo>
                    <a:pt x="0" y="7064"/>
                    <a:pt x="59" y="7647"/>
                    <a:pt x="234" y="8231"/>
                  </a:cubicBezTo>
                  <a:cubicBezTo>
                    <a:pt x="1051" y="5604"/>
                    <a:pt x="3444" y="3795"/>
                    <a:pt x="6421" y="3795"/>
                  </a:cubicBezTo>
                  <a:cubicBezTo>
                    <a:pt x="9456" y="3795"/>
                    <a:pt x="11908" y="5604"/>
                    <a:pt x="12667" y="8348"/>
                  </a:cubicBezTo>
                  <a:cubicBezTo>
                    <a:pt x="12842" y="7764"/>
                    <a:pt x="12959" y="7064"/>
                    <a:pt x="12959" y="6480"/>
                  </a:cubicBezTo>
                  <a:cubicBezTo>
                    <a:pt x="12959" y="2919"/>
                    <a:pt x="10040" y="1"/>
                    <a:pt x="6479" y="1"/>
                  </a:cubicBezTo>
                  <a:close/>
                </a:path>
              </a:pathLst>
            </a:custGeom>
            <a:solidFill>
              <a:srgbClr val="052643"/>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46;p32">
              <a:extLst>
                <a:ext uri="{FF2B5EF4-FFF2-40B4-BE49-F238E27FC236}">
                  <a16:creationId xmlns:a16="http://schemas.microsoft.com/office/drawing/2014/main" id="{57B5F27B-8C03-7061-EB8C-C16D5A6A9E41}"/>
                </a:ext>
              </a:extLst>
            </p:cNvPr>
            <p:cNvSpPr/>
            <p:nvPr/>
          </p:nvSpPr>
          <p:spPr>
            <a:xfrm>
              <a:off x="2070550" y="1050925"/>
              <a:ext cx="1106150" cy="1329400"/>
            </a:xfrm>
            <a:custGeom>
              <a:avLst/>
              <a:gdLst/>
              <a:ahLst/>
              <a:cxnLst/>
              <a:rect l="l" t="t" r="r" b="b"/>
              <a:pathLst>
                <a:path w="44246" h="53176" extrusionOk="0">
                  <a:moveTo>
                    <a:pt x="17220" y="0"/>
                  </a:moveTo>
                  <a:cubicBezTo>
                    <a:pt x="15293" y="0"/>
                    <a:pt x="13367" y="1285"/>
                    <a:pt x="13367" y="3853"/>
                  </a:cubicBezTo>
                  <a:lnTo>
                    <a:pt x="13367" y="23290"/>
                  </a:lnTo>
                  <a:cubicBezTo>
                    <a:pt x="13367" y="24458"/>
                    <a:pt x="12492" y="25158"/>
                    <a:pt x="11558" y="25158"/>
                  </a:cubicBezTo>
                  <a:cubicBezTo>
                    <a:pt x="10974" y="25158"/>
                    <a:pt x="10449" y="24808"/>
                    <a:pt x="10040" y="24282"/>
                  </a:cubicBezTo>
                  <a:lnTo>
                    <a:pt x="8289" y="21481"/>
                  </a:lnTo>
                  <a:cubicBezTo>
                    <a:pt x="7472" y="20197"/>
                    <a:pt x="6304" y="19613"/>
                    <a:pt x="5137" y="19613"/>
                  </a:cubicBezTo>
                  <a:cubicBezTo>
                    <a:pt x="2510" y="19613"/>
                    <a:pt x="0" y="22415"/>
                    <a:pt x="1810" y="25450"/>
                  </a:cubicBezTo>
                  <a:lnTo>
                    <a:pt x="16111" y="52884"/>
                  </a:lnTo>
                  <a:cubicBezTo>
                    <a:pt x="16169" y="53001"/>
                    <a:pt x="16403" y="53176"/>
                    <a:pt x="16636" y="53176"/>
                  </a:cubicBezTo>
                  <a:lnTo>
                    <a:pt x="36774" y="53176"/>
                  </a:lnTo>
                  <a:cubicBezTo>
                    <a:pt x="37066" y="53176"/>
                    <a:pt x="37241" y="52942"/>
                    <a:pt x="37241" y="52651"/>
                  </a:cubicBezTo>
                  <a:lnTo>
                    <a:pt x="37766" y="44420"/>
                  </a:lnTo>
                  <a:cubicBezTo>
                    <a:pt x="37766" y="44304"/>
                    <a:pt x="37824" y="44187"/>
                    <a:pt x="37824" y="44128"/>
                  </a:cubicBezTo>
                  <a:cubicBezTo>
                    <a:pt x="42786" y="36599"/>
                    <a:pt x="44245" y="31696"/>
                    <a:pt x="43486" y="26792"/>
                  </a:cubicBezTo>
                  <a:cubicBezTo>
                    <a:pt x="42611" y="21656"/>
                    <a:pt x="38934" y="20839"/>
                    <a:pt x="37241" y="20780"/>
                  </a:cubicBezTo>
                  <a:cubicBezTo>
                    <a:pt x="36774" y="20780"/>
                    <a:pt x="36248" y="20430"/>
                    <a:pt x="35957" y="20021"/>
                  </a:cubicBezTo>
                  <a:cubicBezTo>
                    <a:pt x="34731" y="18154"/>
                    <a:pt x="33038" y="17628"/>
                    <a:pt x="31637" y="17628"/>
                  </a:cubicBezTo>
                  <a:cubicBezTo>
                    <a:pt x="30587" y="17628"/>
                    <a:pt x="29769" y="17920"/>
                    <a:pt x="29244" y="18037"/>
                  </a:cubicBezTo>
                  <a:lnTo>
                    <a:pt x="29011" y="18037"/>
                  </a:lnTo>
                  <a:cubicBezTo>
                    <a:pt x="28777" y="18037"/>
                    <a:pt x="28660" y="17978"/>
                    <a:pt x="28485" y="17745"/>
                  </a:cubicBezTo>
                  <a:cubicBezTo>
                    <a:pt x="27259" y="15644"/>
                    <a:pt x="25450" y="15060"/>
                    <a:pt x="23991" y="15060"/>
                  </a:cubicBezTo>
                  <a:cubicBezTo>
                    <a:pt x="23115" y="15060"/>
                    <a:pt x="22298" y="15293"/>
                    <a:pt x="21773" y="15410"/>
                  </a:cubicBezTo>
                  <a:lnTo>
                    <a:pt x="21597" y="15410"/>
                  </a:lnTo>
                  <a:cubicBezTo>
                    <a:pt x="21247" y="15410"/>
                    <a:pt x="21014" y="15177"/>
                    <a:pt x="21014" y="14885"/>
                  </a:cubicBezTo>
                  <a:lnTo>
                    <a:pt x="21014" y="3853"/>
                  </a:lnTo>
                  <a:cubicBezTo>
                    <a:pt x="21014" y="1285"/>
                    <a:pt x="19088" y="0"/>
                    <a:pt x="17220" y="0"/>
                  </a:cubicBezTo>
                  <a:close/>
                </a:path>
              </a:pathLst>
            </a:custGeom>
            <a:solidFill>
              <a:srgbClr val="052643"/>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Recorded Sound">
            <a:hlinkClick r:id="" action="ppaction://media"/>
            <a:extLst>
              <a:ext uri="{FF2B5EF4-FFF2-40B4-BE49-F238E27FC236}">
                <a16:creationId xmlns:a16="http://schemas.microsoft.com/office/drawing/2014/main" id="{8FC2468E-9C83-39A6-ACF3-5E65BA23206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6067097"/>
            <a:ext cx="609600" cy="609600"/>
          </a:xfrm>
          <a:prstGeom prst="rect">
            <a:avLst/>
          </a:prstGeom>
        </p:spPr>
      </p:pic>
    </p:spTree>
    <p:extLst>
      <p:ext uri="{BB962C8B-B14F-4D97-AF65-F5344CB8AC3E}">
        <p14:creationId xmlns:p14="http://schemas.microsoft.com/office/powerpoint/2010/main" val="1910272843"/>
      </p:ext>
    </p:extLst>
  </p:cSld>
  <p:clrMapOvr>
    <a:masterClrMapping/>
  </p:clrMapOvr>
  <mc:AlternateContent xmlns:mc="http://schemas.openxmlformats.org/markup-compatibility/2006">
    <mc:Choice xmlns:p14="http://schemas.microsoft.com/office/powerpoint/2010/main" Requires="p14">
      <p:transition spd="slow" p14:dur="2000" advTm="11620"/>
    </mc:Choice>
    <mc:Fallback>
      <p:transition spd="slow" advTm="11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ctrTitle"/>
          </p:nvPr>
        </p:nvSpPr>
        <p:spPr>
          <a:xfrm>
            <a:off x="5697767" y="2316667"/>
            <a:ext cx="6494233" cy="808800"/>
          </a:xfrm>
          <a:prstGeom prst="rect">
            <a:avLst/>
          </a:prstGeom>
        </p:spPr>
        <p:txBody>
          <a:bodyPr spcFirstLastPara="1" vert="horz" wrap="square" lIns="121900" tIns="121900" rIns="121900" bIns="121900" rtlCol="0" anchor="b" anchorCtr="0">
            <a:noAutofit/>
          </a:bodyPr>
          <a:lstStyle/>
          <a:p>
            <a:r>
              <a:rPr lang="en-US" sz="4000" dirty="0"/>
              <a:t>Discussion Board Prompt</a:t>
            </a:r>
            <a:endParaRPr sz="4000" dirty="0"/>
          </a:p>
        </p:txBody>
      </p:sp>
      <p:sp>
        <p:nvSpPr>
          <p:cNvPr id="263" name="Google Shape;263;p24"/>
          <p:cNvSpPr txBox="1">
            <a:spLocks noGrp="1"/>
          </p:cNvSpPr>
          <p:nvPr>
            <p:ph type="subTitle" idx="1"/>
          </p:nvPr>
        </p:nvSpPr>
        <p:spPr>
          <a:xfrm>
            <a:off x="1689417" y="3238429"/>
            <a:ext cx="8813166" cy="1894000"/>
          </a:xfrm>
          <a:prstGeom prst="rect">
            <a:avLst/>
          </a:prstGeom>
        </p:spPr>
        <p:txBody>
          <a:bodyPr spcFirstLastPara="1" vert="horz" wrap="square" lIns="121900" tIns="121900" rIns="121900" bIns="121900" rtlCol="0" anchor="t" anchorCtr="0">
            <a:noAutofit/>
          </a:bodyPr>
          <a:lstStyle/>
          <a:p>
            <a:pPr marL="457200" lvl="0" indent="-457200">
              <a:buFont typeface="Arial" panose="020B0604020202020204" pitchFamily="34" charset="0"/>
              <a:buChar char="•"/>
            </a:pPr>
            <a:r>
              <a:rPr lang="en-US" sz="2400" dirty="0"/>
              <a:t>What is your research question? </a:t>
            </a:r>
          </a:p>
          <a:p>
            <a:pPr marL="457200" lvl="0" indent="-457200">
              <a:buFont typeface="Arial" panose="020B0604020202020204" pitchFamily="34" charset="0"/>
              <a:buChar char="•"/>
            </a:pPr>
            <a:r>
              <a:rPr lang="en-US" sz="2400" dirty="0"/>
              <a:t>Using the information from the MSU Library tutorial, identify the </a:t>
            </a:r>
            <a:r>
              <a:rPr lang="en-US" sz="2400" dirty="0">
                <a:solidFill>
                  <a:srgbClr val="FFC000"/>
                </a:solidFill>
              </a:rPr>
              <a:t>major concepts </a:t>
            </a:r>
            <a:r>
              <a:rPr lang="en-US" sz="2400" dirty="0"/>
              <a:t>of this question and share them here. List the </a:t>
            </a:r>
            <a:r>
              <a:rPr lang="en-US" sz="2400" dirty="0">
                <a:solidFill>
                  <a:srgbClr val="FFC000"/>
                </a:solidFill>
              </a:rPr>
              <a:t>keywords</a:t>
            </a:r>
            <a:r>
              <a:rPr lang="en-US" sz="2400" dirty="0"/>
              <a:t> for this question along with at least </a:t>
            </a:r>
            <a:r>
              <a:rPr lang="en-US" sz="2400" dirty="0">
                <a:solidFill>
                  <a:srgbClr val="FFC000"/>
                </a:solidFill>
              </a:rPr>
              <a:t>one synonym for each</a:t>
            </a:r>
            <a:r>
              <a:rPr lang="en-US" sz="2400" dirty="0"/>
              <a:t>. </a:t>
            </a:r>
          </a:p>
          <a:p>
            <a:pPr marL="457200" lvl="0" indent="-457200">
              <a:buFont typeface="Arial" panose="020B0604020202020204" pitchFamily="34" charset="0"/>
              <a:buChar char="•"/>
            </a:pPr>
            <a:r>
              <a:rPr lang="en-US" sz="2400" dirty="0"/>
              <a:t>This will be your roadmap for your information searching. </a:t>
            </a:r>
          </a:p>
          <a:p>
            <a:pPr marL="0" indent="0"/>
            <a:endParaRPr sz="2667" dirty="0"/>
          </a:p>
        </p:txBody>
      </p:sp>
      <p:sp>
        <p:nvSpPr>
          <p:cNvPr id="270" name="Google Shape;270;p24"/>
          <p:cNvSpPr txBox="1">
            <a:spLocks noGrp="1"/>
          </p:cNvSpPr>
          <p:nvPr>
            <p:ph type="ctrTitle" idx="4294967295"/>
          </p:nvPr>
        </p:nvSpPr>
        <p:spPr>
          <a:xfrm>
            <a:off x="700211" y="916500"/>
            <a:ext cx="4610000" cy="809625"/>
          </a:xfrm>
          <a:prstGeom prst="rect">
            <a:avLst/>
          </a:prstGeom>
        </p:spPr>
        <p:txBody>
          <a:bodyPr spcFirstLastPara="1" vert="horz" wrap="square" lIns="121900" tIns="121900" rIns="121900" bIns="121900" rtlCol="0" anchor="b" anchorCtr="0">
            <a:noAutofit/>
          </a:bodyPr>
          <a:lstStyle/>
          <a:p>
            <a:r>
              <a:rPr lang="en-US" dirty="0"/>
              <a:t>INSTRUCTION</a:t>
            </a:r>
          </a:p>
        </p:txBody>
      </p:sp>
      <p:cxnSp>
        <p:nvCxnSpPr>
          <p:cNvPr id="264" name="Google Shape;264;p24"/>
          <p:cNvCxnSpPr/>
          <p:nvPr/>
        </p:nvCxnSpPr>
        <p:spPr>
          <a:xfrm>
            <a:off x="6626433" y="3045133"/>
            <a:ext cx="5931200" cy="0"/>
          </a:xfrm>
          <a:prstGeom prst="straightConnector1">
            <a:avLst/>
          </a:prstGeom>
          <a:noFill/>
          <a:ln w="9525" cap="flat" cmpd="sng">
            <a:solidFill>
              <a:schemeClr val="accent1"/>
            </a:solidFill>
            <a:prstDash val="solid"/>
            <a:round/>
            <a:headEnd type="none" w="med" len="med"/>
            <a:tailEnd type="none" w="med" len="med"/>
          </a:ln>
        </p:spPr>
      </p:cxnSp>
      <p:pic>
        <p:nvPicPr>
          <p:cNvPr id="11" name="Picture 10">
            <a:extLst>
              <a:ext uri="{FF2B5EF4-FFF2-40B4-BE49-F238E27FC236}">
                <a16:creationId xmlns:a16="http://schemas.microsoft.com/office/drawing/2014/main" id="{F417F825-3CBF-577E-F4D0-3654E0897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774497-0929-1939-A7E6-192FC0655F38}"/>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8</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0D01B3BF-3A52-DA4A-D232-0E7D5D58290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6172200"/>
            <a:ext cx="609600" cy="609600"/>
          </a:xfrm>
          <a:prstGeom prst="rect">
            <a:avLst/>
          </a:prstGeom>
        </p:spPr>
      </p:pic>
    </p:spTree>
    <p:extLst>
      <p:ext uri="{BB962C8B-B14F-4D97-AF65-F5344CB8AC3E}">
        <p14:creationId xmlns:p14="http://schemas.microsoft.com/office/powerpoint/2010/main" val="2891744899"/>
      </p:ext>
    </p:extLst>
  </p:cSld>
  <p:clrMapOvr>
    <a:masterClrMapping/>
  </p:clrMapOvr>
  <mc:AlternateContent xmlns:mc="http://schemas.openxmlformats.org/markup-compatibility/2006">
    <mc:Choice xmlns:p14="http://schemas.microsoft.com/office/powerpoint/2010/main" Requires="p14">
      <p:transition spd="slow" p14:dur="2000" advTm="20512"/>
    </mc:Choice>
    <mc:Fallback>
      <p:transition spd="slow" advTm="20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1219200" y="1150482"/>
            <a:ext cx="10272000" cy="763600"/>
          </a:xfrm>
          <a:prstGeom prst="rect">
            <a:avLst/>
          </a:prstGeom>
        </p:spPr>
        <p:txBody>
          <a:bodyPr spcFirstLastPara="1" vert="horz" wrap="square" lIns="121900" tIns="0" rIns="121900" bIns="121900" rtlCol="0" anchor="t" anchorCtr="0">
            <a:noAutofit/>
          </a:bodyPr>
          <a:lstStyle/>
          <a:p>
            <a:pPr algn="l"/>
            <a:r>
              <a:rPr lang="en" dirty="0"/>
              <a:t>WRAP UP</a:t>
            </a:r>
            <a:endParaRPr dirty="0"/>
          </a:p>
        </p:txBody>
      </p:sp>
      <p:pic>
        <p:nvPicPr>
          <p:cNvPr id="39" name="Picture 2">
            <a:extLst>
              <a:ext uri="{FF2B5EF4-FFF2-40B4-BE49-F238E27FC236}">
                <a16:creationId xmlns:a16="http://schemas.microsoft.com/office/drawing/2014/main" id="{F89EEA6C-40AF-3097-42CA-4DDA96EF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6019800"/>
            <a:ext cx="2876550" cy="5048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AFDF2EAE-F234-E3CA-4C24-E1F6B90F3CE3}"/>
              </a:ext>
            </a:extLst>
          </p:cNvPr>
          <p:cNvGrpSpPr/>
          <p:nvPr/>
        </p:nvGrpSpPr>
        <p:grpSpPr>
          <a:xfrm>
            <a:off x="1219200" y="2613362"/>
            <a:ext cx="10272001" cy="1353579"/>
            <a:chOff x="1183747" y="555148"/>
            <a:chExt cx="7838972" cy="1353579"/>
          </a:xfrm>
        </p:grpSpPr>
        <p:sp>
          <p:nvSpPr>
            <p:cNvPr id="42" name="Rectangle 41">
              <a:extLst>
                <a:ext uri="{FF2B5EF4-FFF2-40B4-BE49-F238E27FC236}">
                  <a16:creationId xmlns:a16="http://schemas.microsoft.com/office/drawing/2014/main" id="{9ED1CA81-FEDD-4769-A5D4-9783D504B52F}"/>
                </a:ext>
              </a:extLst>
            </p:cNvPr>
            <p:cNvSpPr/>
            <p:nvPr/>
          </p:nvSpPr>
          <p:spPr>
            <a:xfrm>
              <a:off x="1183747" y="555148"/>
              <a:ext cx="7641165" cy="10248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TextBox 42">
              <a:extLst>
                <a:ext uri="{FF2B5EF4-FFF2-40B4-BE49-F238E27FC236}">
                  <a16:creationId xmlns:a16="http://schemas.microsoft.com/office/drawing/2014/main" id="{90FD2CD9-F1F8-D69E-6EDD-D37724F86CB4}"/>
                </a:ext>
              </a:extLst>
            </p:cNvPr>
            <p:cNvSpPr txBox="1"/>
            <p:nvPr/>
          </p:nvSpPr>
          <p:spPr>
            <a:xfrm>
              <a:off x="1381554" y="883837"/>
              <a:ext cx="7641165" cy="10248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468" tIns="108468" rIns="108468" bIns="108468" numCol="1" spcCol="1270" anchor="ctr" anchorCtr="0">
              <a:noAutofit/>
            </a:bodyPr>
            <a:lstStyle/>
            <a:p>
              <a:pPr marL="571500" indent="-571500">
                <a:buFont typeface="Arial" panose="020B0604020202020204" pitchFamily="34" charset="0"/>
                <a:buChar char="•"/>
              </a:pPr>
              <a:r>
                <a:rPr lang="en-US" sz="4000" dirty="0">
                  <a:solidFill>
                    <a:srgbClr val="00B0F0"/>
                  </a:solidFill>
                  <a:hlinkClick r:id="rId6">
                    <a:extLst>
                      <a:ext uri="{A12FA001-AC4F-418D-AE19-62706E023703}">
                        <ahyp:hlinkClr xmlns:ahyp="http://schemas.microsoft.com/office/drawing/2018/hyperlinkcolor" val="tx"/>
                      </a:ext>
                    </a:extLst>
                  </a:hlinkClick>
                </a:rPr>
                <a:t>MSU Library Research Guide</a:t>
              </a:r>
              <a:endParaRPr lang="en-US" sz="4000" dirty="0">
                <a:solidFill>
                  <a:srgbClr val="00B0F0"/>
                </a:solidFill>
              </a:endParaRPr>
            </a:p>
            <a:p>
              <a:pPr marL="1143000" marR="0" lvl="2" indent="-228600" fontAlgn="base">
                <a:spcBef>
                  <a:spcPts val="0"/>
                </a:spcBef>
                <a:spcAft>
                  <a:spcPts val="0"/>
                </a:spcAft>
                <a:buSzPts val="1000"/>
                <a:buFont typeface="Symbol" panose="05050102010706020507" pitchFamily="18" charset="2"/>
                <a:buChar char=""/>
                <a:tabLst>
                  <a:tab pos="1371600" algn="l"/>
                </a:tabLst>
              </a:pPr>
              <a:endParaRPr lang="en-US" sz="3200" u="sng" dirty="0">
                <a:solidFill>
                  <a:srgbClr val="00B0F0"/>
                </a:solidFill>
                <a:effectLst/>
                <a:ea typeface="Times New Roman" panose="02020603050405020304" pitchFamily="18" charset="0"/>
                <a:hlinkClick r:id="rId7">
                  <a:extLst>
                    <a:ext uri="{A12FA001-AC4F-418D-AE19-62706E023703}">
                      <ahyp:hlinkClr xmlns:ahyp="http://schemas.microsoft.com/office/drawing/2018/hyperlinkcolor" val="tx"/>
                    </a:ext>
                  </a:extLst>
                </a:hlinkClick>
              </a:endParaRPr>
            </a:p>
            <a:p>
              <a:pPr marL="1143000" marR="0" lvl="2" indent="-228600" fontAlgn="base">
                <a:spcBef>
                  <a:spcPts val="0"/>
                </a:spcBef>
                <a:spcAft>
                  <a:spcPts val="0"/>
                </a:spcAft>
                <a:buSzPts val="1000"/>
                <a:buFont typeface="Symbol" panose="05050102010706020507" pitchFamily="18" charset="2"/>
                <a:buChar char=""/>
                <a:tabLst>
                  <a:tab pos="1371600" algn="l"/>
                </a:tabLst>
              </a:pPr>
              <a:r>
                <a:rPr lang="en-US" sz="3200" u="sng" dirty="0">
                  <a:solidFill>
                    <a:schemeClr val="tx1"/>
                  </a:solidFill>
                  <a:effectLst/>
                  <a:ea typeface="Times New Roman" panose="02020603050405020304" pitchFamily="18" charset="0"/>
                  <a:hlinkClick r:id="rId7">
                    <a:extLst>
                      <a:ext uri="{A12FA001-AC4F-418D-AE19-62706E023703}">
                        <ahyp:hlinkClr xmlns:ahyp="http://schemas.microsoft.com/office/drawing/2018/hyperlinkcolor" val="tx"/>
                      </a:ext>
                    </a:extLst>
                  </a:hlinkClick>
                </a:rPr>
                <a:t>Keywords section</a:t>
              </a:r>
              <a:endParaRPr lang="en-US" sz="3200" dirty="0">
                <a:solidFill>
                  <a:schemeClr val="tx1"/>
                </a:solidFill>
                <a:effectLst/>
                <a:ea typeface="Times New Roman" panose="02020603050405020304" pitchFamily="18" charset="0"/>
              </a:endParaRPr>
            </a:p>
            <a:p>
              <a:pPr marL="1828800" lvl="3" indent="-457200">
                <a:buFont typeface="Arial" panose="020B0604020202020204" pitchFamily="34" charset="0"/>
                <a:buChar char="•"/>
              </a:pPr>
              <a:r>
                <a:rPr lang="en-US" sz="3200" dirty="0">
                  <a:solidFill>
                    <a:srgbClr val="00B0F0"/>
                  </a:solidFill>
                  <a:cs typeface="Times New Roman" panose="02020603050405020304" pitchFamily="18" charset="0"/>
                </a:rPr>
                <a:t>Finding Keywords</a:t>
              </a:r>
            </a:p>
            <a:p>
              <a:pPr marL="1828800" lvl="3" indent="-457200">
                <a:buFont typeface="Arial" panose="020B0604020202020204" pitchFamily="34" charset="0"/>
                <a:buChar char="•"/>
              </a:pPr>
              <a:r>
                <a:rPr lang="en-US" sz="3200" dirty="0">
                  <a:solidFill>
                    <a:srgbClr val="00B0F0"/>
                  </a:solidFill>
                  <a:cs typeface="Times New Roman" panose="02020603050405020304" pitchFamily="18" charset="0"/>
                </a:rPr>
                <a:t>Linking Keywords</a:t>
              </a:r>
            </a:p>
            <a:p>
              <a:pPr marL="1828800" lvl="3" indent="-457200">
                <a:buFont typeface="Arial" panose="020B0604020202020204" pitchFamily="34" charset="0"/>
                <a:buChar char="•"/>
              </a:pPr>
              <a:r>
                <a:rPr lang="en-US" sz="3200" dirty="0">
                  <a:solidFill>
                    <a:srgbClr val="00B0F0"/>
                  </a:solidFill>
                  <a:cs typeface="Times New Roman" panose="02020603050405020304" pitchFamily="18" charset="0"/>
                </a:rPr>
                <a:t>Tips</a:t>
              </a:r>
              <a:endParaRPr lang="en-US" sz="3200" dirty="0">
                <a:solidFill>
                  <a:srgbClr val="00B0F0"/>
                </a:solidFill>
              </a:endParaRPr>
            </a:p>
          </p:txBody>
        </p:sp>
      </p:grpSp>
      <p:sp>
        <p:nvSpPr>
          <p:cNvPr id="45" name="TextBox 44">
            <a:extLst>
              <a:ext uri="{FF2B5EF4-FFF2-40B4-BE49-F238E27FC236}">
                <a16:creationId xmlns:a16="http://schemas.microsoft.com/office/drawing/2014/main" id="{78BF7809-A87A-7230-0010-037352F5E1AC}"/>
              </a:ext>
            </a:extLst>
          </p:cNvPr>
          <p:cNvSpPr txBox="1"/>
          <p:nvPr/>
        </p:nvSpPr>
        <p:spPr>
          <a:xfrm>
            <a:off x="10972800" y="333375"/>
            <a:ext cx="7114672" cy="923330"/>
          </a:xfrm>
          <a:prstGeom prst="rect">
            <a:avLst/>
          </a:prstGeom>
          <a:noFill/>
        </p:spPr>
        <p:txBody>
          <a:bodyPr wrap="square">
            <a:spAutoFit/>
          </a:bodyPr>
          <a:lstStyle/>
          <a:p>
            <a:fld id="{F15E87FB-E036-48A5-8723-BDB6A43096E7}" type="slidenum">
              <a:rPr lang="en-US" sz="5400" smtClean="0">
                <a:solidFill>
                  <a:schemeClr val="tx1"/>
                </a:solidFill>
              </a:rPr>
              <a:pPr/>
              <a:t>9</a:t>
            </a:fld>
            <a:endParaRPr lang="en-US" sz="5400" dirty="0">
              <a:solidFill>
                <a:schemeClr val="tx1"/>
              </a:solidFill>
            </a:endParaRPr>
          </a:p>
        </p:txBody>
      </p:sp>
      <p:pic>
        <p:nvPicPr>
          <p:cNvPr id="2" name="Recorded Sound">
            <a:hlinkClick r:id="" action="ppaction://media"/>
            <a:extLst>
              <a:ext uri="{FF2B5EF4-FFF2-40B4-BE49-F238E27FC236}">
                <a16:creationId xmlns:a16="http://schemas.microsoft.com/office/drawing/2014/main" id="{C32D3020-787A-0AC0-EFA1-F2CECD1CB81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81000" y="6019800"/>
            <a:ext cx="609600" cy="609600"/>
          </a:xfrm>
          <a:prstGeom prst="rect">
            <a:avLst/>
          </a:prstGeom>
        </p:spPr>
      </p:pic>
    </p:spTree>
    <p:extLst>
      <p:ext uri="{BB962C8B-B14F-4D97-AF65-F5344CB8AC3E}">
        <p14:creationId xmlns:p14="http://schemas.microsoft.com/office/powerpoint/2010/main" val="1060509175"/>
      </p:ext>
    </p:extLst>
  </p:cSld>
  <p:clrMapOvr>
    <a:masterClrMapping/>
  </p:clrMapOvr>
  <mc:AlternateContent xmlns:mc="http://schemas.openxmlformats.org/markup-compatibility/2006">
    <mc:Choice xmlns:p14="http://schemas.microsoft.com/office/powerpoint/2010/main" Requires="p14">
      <p:transition spd="slow" p14:dur="2000" advTm="33000"/>
    </mc:Choice>
    <mc:Fallback>
      <p:transition spd="slow"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Custom 4">
      <a:dk1>
        <a:srgbClr val="FFBE3E"/>
      </a:dk1>
      <a:lt1>
        <a:srgbClr val="FFFFFF"/>
      </a:lt1>
      <a:dk2>
        <a:srgbClr val="FFFFFF"/>
      </a:dk2>
      <a:lt2>
        <a:srgbClr val="FBEA4C"/>
      </a:lt2>
      <a:accent1>
        <a:srgbClr val="FFBE3E"/>
      </a:accent1>
      <a:accent2>
        <a:srgbClr val="5E5A72"/>
      </a:accent2>
      <a:accent3>
        <a:srgbClr val="9F9DAA"/>
      </a:accent3>
      <a:accent4>
        <a:srgbClr val="FFFFFF"/>
      </a:accent4>
      <a:accent5>
        <a:srgbClr val="FFFFFF"/>
      </a:accent5>
      <a:accent6>
        <a:srgbClr val="FFFFFF"/>
      </a:accent6>
      <a:hlink>
        <a:srgbClr val="FFBE3E"/>
      </a:hlink>
      <a:folHlink>
        <a:srgbClr val="C00000"/>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235c3a-4d7c-407e-9078-0f20fba3207e">
      <Terms xmlns="http://schemas.microsoft.com/office/infopath/2007/PartnerControls"/>
    </lcf76f155ced4ddcb4097134ff3c332f>
    <TaxCatchAll xmlns="1690e165-7b58-41f4-b5d1-749ff344c3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E1E2A923476D4F8F33C617C3F1B3E8" ma:contentTypeVersion="15" ma:contentTypeDescription="Create a new document." ma:contentTypeScope="" ma:versionID="79c795a3a1b90d0bfe1c7521948a4a0b">
  <xsd:schema xmlns:xsd="http://www.w3.org/2001/XMLSchema" xmlns:xs="http://www.w3.org/2001/XMLSchema" xmlns:p="http://schemas.microsoft.com/office/2006/metadata/properties" xmlns:ns2="19235c3a-4d7c-407e-9078-0f20fba3207e" xmlns:ns3="1690e165-7b58-41f4-b5d1-749ff344c3c9" targetNamespace="http://schemas.microsoft.com/office/2006/metadata/properties" ma:root="true" ma:fieldsID="3f865882f39426e1d9a3aa548136166a" ns2:_="" ns3:_="">
    <xsd:import namespace="19235c3a-4d7c-407e-9078-0f20fba3207e"/>
    <xsd:import namespace="1690e165-7b58-41f4-b5d1-749ff344c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35c3a-4d7c-407e-9078-0f20fba32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66bcfc7-c51b-4bc8-8383-b8f609394d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90e165-7b58-41f4-b5d1-749ff344c3c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c27aa8d-5756-4c05-b90e-0c73a99310b7}" ma:internalName="TaxCatchAll" ma:showField="CatchAllData" ma:web="1690e165-7b58-41f4-b5d1-749ff344c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12C933-515B-40AF-8BE9-44100858A556}">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1690e165-7b58-41f4-b5d1-749ff344c3c9"/>
    <ds:schemaRef ds:uri="19235c3a-4d7c-407e-9078-0f20fba3207e"/>
    <ds:schemaRef ds:uri="http://purl.org/dc/dcmitype/"/>
  </ds:schemaRefs>
</ds:datastoreItem>
</file>

<file path=customXml/itemProps2.xml><?xml version="1.0" encoding="utf-8"?>
<ds:datastoreItem xmlns:ds="http://schemas.openxmlformats.org/officeDocument/2006/customXml" ds:itemID="{4C009EAB-3DED-4533-8110-4ED6E6C50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35c3a-4d7c-407e-9078-0f20fba3207e"/>
    <ds:schemaRef ds:uri="1690e165-7b58-41f4-b5d1-749ff344c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9D60CE-EF58-4BAD-A38B-055FEAEFFE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213</TotalTime>
  <Words>1339</Words>
  <Application>Microsoft Office PowerPoint</Application>
  <PresentationFormat>Widescreen</PresentationFormat>
  <Paragraphs>103</Paragraphs>
  <Slides>14</Slides>
  <Notes>14</Notes>
  <HiddenSlides>0</HiddenSlides>
  <MMClips>14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Calibri</vt:lpstr>
      <vt:lpstr>Courier New</vt:lpstr>
      <vt:lpstr>Franklin Gothic Book</vt:lpstr>
      <vt:lpstr>Roboto Black</vt:lpstr>
      <vt:lpstr>Roboto Light</vt:lpstr>
      <vt:lpstr>Roboto Mono Thin</vt:lpstr>
      <vt:lpstr>Rockwell</vt:lpstr>
      <vt:lpstr>Symbol</vt:lpstr>
      <vt:lpstr>Times New Roman</vt:lpstr>
      <vt:lpstr>Tw Cen MT</vt:lpstr>
      <vt:lpstr>Wingdings</vt:lpstr>
      <vt:lpstr>Office Theme</vt:lpstr>
      <vt:lpstr>ONLINE LESSON PLAN: KEYWORDS</vt:lpstr>
      <vt:lpstr>LEARNING OBJECTIVE</vt:lpstr>
      <vt:lpstr>PowerPoint Presentation</vt:lpstr>
      <vt:lpstr>PowerPoint Presentation</vt:lpstr>
      <vt:lpstr>PowerPoint Presentation</vt:lpstr>
      <vt:lpstr>Students watch  MSU Library Tutorial</vt:lpstr>
      <vt:lpstr>You can embed the tutorial in Brightspace!</vt:lpstr>
      <vt:lpstr>Discussion Board Prompt</vt:lpstr>
      <vt:lpstr>WRAP UP</vt:lpstr>
      <vt:lpstr>PowerPoint Presentation</vt:lpstr>
      <vt:lpstr>PowerPoint Presentation</vt:lpstr>
      <vt:lpstr>STUDENT FEEDBACK</vt:lpstr>
      <vt:lpstr>YOUR 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Presentation</dc:title>
  <dc:creator>Trunnell, Christina</dc:creator>
  <cp:lastModifiedBy>Moorman, Taylor</cp:lastModifiedBy>
  <cp:revision>5</cp:revision>
  <dcterms:created xsi:type="dcterms:W3CDTF">2022-06-29T19:15:11Z</dcterms:created>
  <dcterms:modified xsi:type="dcterms:W3CDTF">2022-08-10T20:56:26Z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0x0101005FE1E2A923476D4F8F33C617C3F1B3E8</vt:lpwstr>
  </property>
  <property fmtid="{D5CDD505-2E9C-101B-9397-08002B2CF9AE}" pid="3" name="MediaServiceImageTags">
    <vt:lpwstr/>
  </property>
</Properties>
</file>